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1607" r:id="rId2"/>
    <p:sldId id="1608" r:id="rId3"/>
    <p:sldId id="1609" r:id="rId4"/>
    <p:sldId id="1743" r:id="rId5"/>
    <p:sldId id="1610" r:id="rId6"/>
    <p:sldId id="1611" r:id="rId7"/>
    <p:sldId id="1658" r:id="rId8"/>
    <p:sldId id="1612" r:id="rId9"/>
    <p:sldId id="1744" r:id="rId10"/>
    <p:sldId id="1745" r:id="rId11"/>
    <p:sldId id="1746" r:id="rId12"/>
    <p:sldId id="1613" r:id="rId13"/>
    <p:sldId id="1614" r:id="rId14"/>
    <p:sldId id="1747" r:id="rId15"/>
    <p:sldId id="1748" r:id="rId16"/>
    <p:sldId id="1749" r:id="rId17"/>
    <p:sldId id="1750" r:id="rId18"/>
    <p:sldId id="1616" r:id="rId19"/>
    <p:sldId id="1617" r:id="rId20"/>
    <p:sldId id="1618" r:id="rId21"/>
    <p:sldId id="1702" r:id="rId22"/>
    <p:sldId id="1751" r:id="rId23"/>
    <p:sldId id="1619" r:id="rId24"/>
    <p:sldId id="1620" r:id="rId25"/>
    <p:sldId id="1752" r:id="rId26"/>
    <p:sldId id="1621" r:id="rId27"/>
    <p:sldId id="1789" r:id="rId28"/>
    <p:sldId id="1790" r:id="rId29"/>
    <p:sldId id="1791" r:id="rId30"/>
    <p:sldId id="1792" r:id="rId31"/>
    <p:sldId id="1622" r:id="rId32"/>
    <p:sldId id="1793" r:id="rId33"/>
    <p:sldId id="1623" r:id="rId34"/>
    <p:sldId id="1625" r:id="rId35"/>
    <p:sldId id="1624" r:id="rId36"/>
    <p:sldId id="1626" r:id="rId37"/>
    <p:sldId id="1627" r:id="rId38"/>
    <p:sldId id="1704" r:id="rId39"/>
    <p:sldId id="1628" r:id="rId40"/>
    <p:sldId id="1629" r:id="rId41"/>
    <p:sldId id="1753" r:id="rId42"/>
    <p:sldId id="1754" r:id="rId43"/>
    <p:sldId id="1755" r:id="rId44"/>
    <p:sldId id="1756" r:id="rId45"/>
    <p:sldId id="1630" r:id="rId46"/>
    <p:sldId id="1631" r:id="rId47"/>
    <p:sldId id="1632" r:id="rId48"/>
    <p:sldId id="1633" r:id="rId49"/>
    <p:sldId id="1634" r:id="rId50"/>
    <p:sldId id="1757" r:id="rId51"/>
    <p:sldId id="1635" r:id="rId52"/>
    <p:sldId id="1636" r:id="rId53"/>
    <p:sldId id="1637" r:id="rId54"/>
    <p:sldId id="1638" r:id="rId55"/>
    <p:sldId id="1640" r:id="rId56"/>
    <p:sldId id="1758" r:id="rId57"/>
    <p:sldId id="1641" r:id="rId58"/>
    <p:sldId id="1642" r:id="rId59"/>
    <p:sldId id="1759" r:id="rId60"/>
    <p:sldId id="1643" r:id="rId61"/>
    <p:sldId id="1644" r:id="rId62"/>
    <p:sldId id="1711" r:id="rId63"/>
    <p:sldId id="1646" r:id="rId64"/>
    <p:sldId id="1760" r:id="rId65"/>
    <p:sldId id="1647" r:id="rId66"/>
    <p:sldId id="1761" r:id="rId67"/>
    <p:sldId id="1762" r:id="rId68"/>
    <p:sldId id="1763" r:id="rId69"/>
    <p:sldId id="1648" r:id="rId70"/>
    <p:sldId id="1649" r:id="rId71"/>
    <p:sldId id="1764" r:id="rId72"/>
    <p:sldId id="1650" r:id="rId73"/>
    <p:sldId id="1651" r:id="rId74"/>
    <p:sldId id="1652" r:id="rId75"/>
    <p:sldId id="1653" r:id="rId76"/>
    <p:sldId id="1654" r:id="rId77"/>
    <p:sldId id="1655" r:id="rId78"/>
    <p:sldId id="1765" r:id="rId79"/>
    <p:sldId id="1656" r:id="rId80"/>
    <p:sldId id="1766" r:id="rId8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FF"/>
    <a:srgbClr val="CCFFFF"/>
    <a:srgbClr val="00FF00"/>
    <a:srgbClr val="FF3300"/>
    <a:srgbClr val="66FF66"/>
    <a:srgbClr val="00CC99"/>
    <a:srgbClr val="FF99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3" autoAdjust="0"/>
    <p:restoredTop sz="91304" autoAdjust="0"/>
  </p:normalViewPr>
  <p:slideViewPr>
    <p:cSldViewPr>
      <p:cViewPr varScale="1">
        <p:scale>
          <a:sx n="64" d="100"/>
          <a:sy n="64" d="100"/>
        </p:scale>
        <p:origin x="11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E2E0-6128-4B57-9DFE-BDA39C658121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89A5-D221-4304-841B-CE20207F94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80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12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1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3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50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47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9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85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51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33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81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04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1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67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7713" t="12201" r="16925" b="8000"/>
          <a:stretch/>
        </p:blipFill>
        <p:spPr>
          <a:xfrm>
            <a:off x="-1" y="266067"/>
            <a:ext cx="9324095" cy="64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10801"/>
          <a:stretch/>
        </p:blipFill>
        <p:spPr>
          <a:xfrm>
            <a:off x="0" y="-31134"/>
            <a:ext cx="9155418" cy="677250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79512" y="3861048"/>
            <a:ext cx="7200800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7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9201" r="20863" b="9401"/>
          <a:stretch/>
        </p:blipFill>
        <p:spPr>
          <a:xfrm>
            <a:off x="-64750" y="404664"/>
            <a:ext cx="917325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24710" y="10696"/>
            <a:ext cx="9088240" cy="684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0690"/>
            <a:ext cx="9116625" cy="68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23530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6401" r="21650" b="9401"/>
          <a:stretch/>
        </p:blipFill>
        <p:spPr>
          <a:xfrm>
            <a:off x="-303143" y="-99392"/>
            <a:ext cx="9447143" cy="6954147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043608" y="6021288"/>
            <a:ext cx="6552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1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26368" y="0"/>
            <a:ext cx="9117631" cy="68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8500" t="15001" r="18500" b="8000"/>
          <a:stretch/>
        </p:blipFill>
        <p:spPr>
          <a:xfrm>
            <a:off x="251520" y="188640"/>
            <a:ext cx="87980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5001" r="20863" b="9400"/>
          <a:stretch/>
        </p:blipFill>
        <p:spPr>
          <a:xfrm>
            <a:off x="19818" y="143505"/>
            <a:ext cx="9016678" cy="6669871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107504" y="5589240"/>
            <a:ext cx="8928992" cy="1224136"/>
          </a:xfrm>
          <a:prstGeom prst="wedgeRectCallout">
            <a:avLst>
              <a:gd name="adj1" fmla="val 13746"/>
              <a:gd name="adj2" fmla="val -7271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発達段階に応じて</a:t>
            </a:r>
            <a:endParaRPr kumimoji="1" lang="en-US" altLang="ja-JP" sz="3600" dirty="0" smtClean="0"/>
          </a:p>
          <a:p>
            <a:pPr algn="ctr"/>
            <a:r>
              <a:rPr kumimoji="1" lang="ja-JP" altLang="en-US" sz="3600" dirty="0" smtClean="0">
                <a:solidFill>
                  <a:srgbClr val="FFC000"/>
                </a:solidFill>
              </a:rPr>
              <a:t>児童生徒が行う</a:t>
            </a:r>
            <a:r>
              <a:rPr kumimoji="1" lang="ja-JP" altLang="en-US" sz="3600" dirty="0" smtClean="0"/>
              <a:t>ことで差し支えない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012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2698"/>
            <a:ext cx="9119290" cy="6870698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755576" y="1916832"/>
            <a:ext cx="684076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55576" y="2348880"/>
            <a:ext cx="4824536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203848" y="4005064"/>
            <a:ext cx="5328592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347864" y="5013176"/>
            <a:ext cx="259228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9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263" t="13802" r="20228" b="8409"/>
          <a:stretch/>
        </p:blipFill>
        <p:spPr>
          <a:xfrm>
            <a:off x="0" y="116632"/>
            <a:ext cx="9150381" cy="68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6068" y="0"/>
            <a:ext cx="9102436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2051720" y="620688"/>
            <a:ext cx="3744416" cy="0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940152" y="1196752"/>
            <a:ext cx="259228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55576" y="1484784"/>
            <a:ext cx="252028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四角形吹き出し 7"/>
          <p:cNvSpPr/>
          <p:nvPr/>
        </p:nvSpPr>
        <p:spPr>
          <a:xfrm>
            <a:off x="323528" y="2118867"/>
            <a:ext cx="8568952" cy="2534269"/>
          </a:xfrm>
          <a:prstGeom prst="wedgeRectCallout">
            <a:avLst>
              <a:gd name="adj1" fmla="val 25921"/>
              <a:gd name="adj2" fmla="val -7995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 smtClean="0">
                <a:solidFill>
                  <a:schemeClr val="tx1"/>
                </a:solidFill>
              </a:rPr>
              <a:t>保健所及び</a:t>
            </a:r>
            <a:r>
              <a:rPr lang="ja-JP" altLang="en-US" sz="5400" dirty="0" smtClean="0">
                <a:solidFill>
                  <a:srgbClr val="FF0000"/>
                </a:solidFill>
              </a:rPr>
              <a:t>学校薬剤師等</a:t>
            </a:r>
            <a:r>
              <a:rPr lang="ja-JP" altLang="en-US" sz="5400" dirty="0" smtClean="0">
                <a:solidFill>
                  <a:schemeClr val="tx1"/>
                </a:solidFill>
              </a:rPr>
              <a:t>と</a:t>
            </a:r>
            <a:endParaRPr lang="en-US" altLang="ja-JP" sz="5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5400" dirty="0" smtClean="0">
                <a:solidFill>
                  <a:schemeClr val="tx1"/>
                </a:solidFill>
              </a:rPr>
              <a:t>連携して消毒を行う</a:t>
            </a:r>
            <a:endParaRPr lang="en-US" altLang="ja-JP" sz="54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200" dirty="0" smtClean="0">
                <a:solidFill>
                  <a:schemeClr val="tx1"/>
                </a:solidFill>
              </a:rPr>
              <a:t>専門業者を入れる必要はない</a:t>
            </a:r>
            <a:endParaRPr kumimoji="1" lang="en-US" altLang="ja-JP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6068" y="0"/>
            <a:ext cx="9102436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2051720" y="620688"/>
            <a:ext cx="3744416" cy="0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940152" y="1196752"/>
            <a:ext cx="259228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55576" y="1484784"/>
            <a:ext cx="252028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83568" y="3501008"/>
            <a:ext cx="6048672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27385"/>
            <a:ext cx="9144000" cy="68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49585" y="32787"/>
            <a:ext cx="9058919" cy="68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-1" y="-30454"/>
            <a:ext cx="9142857" cy="6888454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7956376" y="2708920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755576" y="2996952"/>
            <a:ext cx="4176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2718454" y="3717032"/>
            <a:ext cx="5813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827584" y="4005064"/>
            <a:ext cx="3168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995936" y="4293096"/>
            <a:ext cx="46908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827584" y="4653136"/>
            <a:ext cx="3024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31316"/>
            <a:ext cx="9144000" cy="68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863" t="13601" r="20075" b="8000"/>
          <a:stretch/>
        </p:blipFill>
        <p:spPr>
          <a:xfrm>
            <a:off x="-46053" y="0"/>
            <a:ext cx="91848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3427" t="15757" r="48978" b="60370"/>
          <a:stretch/>
        </p:blipFill>
        <p:spPr>
          <a:xfrm>
            <a:off x="0" y="-164861"/>
            <a:ext cx="9252520" cy="7061134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 rot="16200000">
            <a:off x="97160" y="2073161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rot="16200000">
            <a:off x="752635" y="2433201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16200000">
            <a:off x="1187623" y="2636912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rot="16200000">
            <a:off x="1907704" y="2996952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/>
        </p:nvSpPr>
        <p:spPr>
          <a:xfrm rot="16200000">
            <a:off x="2339752" y="3212976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/>
        </p:nvSpPr>
        <p:spPr>
          <a:xfrm rot="16200000">
            <a:off x="3286200" y="3717032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平行四辺形 10"/>
          <p:cNvSpPr/>
          <p:nvPr/>
        </p:nvSpPr>
        <p:spPr>
          <a:xfrm rot="16200000">
            <a:off x="3707954" y="3933056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/>
        </p:nvSpPr>
        <p:spPr>
          <a:xfrm rot="16200000">
            <a:off x="4644008" y="4365105"/>
            <a:ext cx="720080" cy="2880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平行四辺形 12"/>
          <p:cNvSpPr/>
          <p:nvPr/>
        </p:nvSpPr>
        <p:spPr>
          <a:xfrm rot="16200000">
            <a:off x="4207768" y="41828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平行四辺形 14"/>
          <p:cNvSpPr/>
          <p:nvPr/>
        </p:nvSpPr>
        <p:spPr>
          <a:xfrm rot="16200000">
            <a:off x="4207768" y="112893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平行四辺形 15"/>
          <p:cNvSpPr/>
          <p:nvPr/>
        </p:nvSpPr>
        <p:spPr>
          <a:xfrm rot="16200000">
            <a:off x="4927848" y="69688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平行四辺形 16"/>
          <p:cNvSpPr/>
          <p:nvPr/>
        </p:nvSpPr>
        <p:spPr>
          <a:xfrm rot="16200000">
            <a:off x="4927848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平行四辺形 17"/>
          <p:cNvSpPr/>
          <p:nvPr/>
        </p:nvSpPr>
        <p:spPr>
          <a:xfrm rot="16200000">
            <a:off x="5143872" y="76889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平行四辺形 18"/>
          <p:cNvSpPr/>
          <p:nvPr/>
        </p:nvSpPr>
        <p:spPr>
          <a:xfrm rot="16200000">
            <a:off x="5152256" y="148897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平行四辺形 19"/>
          <p:cNvSpPr/>
          <p:nvPr/>
        </p:nvSpPr>
        <p:spPr>
          <a:xfrm rot="16200000">
            <a:off x="5941132" y="1014797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平行四辺形 20"/>
          <p:cNvSpPr/>
          <p:nvPr/>
        </p:nvSpPr>
        <p:spPr>
          <a:xfrm rot="16200000">
            <a:off x="5941132" y="170986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/>
          <p:cNvSpPr/>
          <p:nvPr/>
        </p:nvSpPr>
        <p:spPr>
          <a:xfrm rot="16200000">
            <a:off x="6150378" y="1113579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/>
        </p:nvSpPr>
        <p:spPr>
          <a:xfrm rot="16200000">
            <a:off x="6150378" y="1830675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平行四辺形 23"/>
          <p:cNvSpPr/>
          <p:nvPr/>
        </p:nvSpPr>
        <p:spPr>
          <a:xfrm rot="16200000">
            <a:off x="6944072" y="1344960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平行四辺形 24"/>
          <p:cNvSpPr/>
          <p:nvPr/>
        </p:nvSpPr>
        <p:spPr>
          <a:xfrm rot="16200000">
            <a:off x="6944072" y="206990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平行四辺形 25"/>
          <p:cNvSpPr/>
          <p:nvPr/>
        </p:nvSpPr>
        <p:spPr>
          <a:xfrm rot="16200000">
            <a:off x="7168480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平行四辺形 26"/>
          <p:cNvSpPr/>
          <p:nvPr/>
        </p:nvSpPr>
        <p:spPr>
          <a:xfrm rot="16200000">
            <a:off x="7163680" y="2173821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平行四辺形 27"/>
          <p:cNvSpPr/>
          <p:nvPr/>
        </p:nvSpPr>
        <p:spPr>
          <a:xfrm rot="16200000">
            <a:off x="8113966" y="1734877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平行四辺形 28"/>
          <p:cNvSpPr/>
          <p:nvPr/>
        </p:nvSpPr>
        <p:spPr>
          <a:xfrm rot="16200000">
            <a:off x="8101939" y="2498365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吹き出し 30"/>
          <p:cNvSpPr/>
          <p:nvPr/>
        </p:nvSpPr>
        <p:spPr>
          <a:xfrm>
            <a:off x="205171" y="821355"/>
            <a:ext cx="1051520" cy="658790"/>
          </a:xfrm>
          <a:prstGeom prst="wedgeRectCallout">
            <a:avLst>
              <a:gd name="adj1" fmla="val -23343"/>
              <a:gd name="adj2" fmla="val 9996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全開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32" name="四角形吹き出し 31"/>
          <p:cNvSpPr/>
          <p:nvPr/>
        </p:nvSpPr>
        <p:spPr>
          <a:xfrm>
            <a:off x="2555776" y="92076"/>
            <a:ext cx="1328191" cy="729279"/>
          </a:xfrm>
          <a:prstGeom prst="wedgeRectCallout">
            <a:avLst>
              <a:gd name="adj1" fmla="val 97645"/>
              <a:gd name="adj2" fmla="val -426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20cm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1891" t="16071" r="30859" b="60056"/>
          <a:stretch/>
        </p:blipFill>
        <p:spPr>
          <a:xfrm>
            <a:off x="0" y="-99392"/>
            <a:ext cx="9144000" cy="7118055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 rot="16200000">
            <a:off x="4135760" y="55287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rot="16200000">
            <a:off x="4135760" y="127295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16200000">
            <a:off x="4319972" y="5625244"/>
            <a:ext cx="1440160" cy="216024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吹き出し 8"/>
          <p:cNvSpPr/>
          <p:nvPr/>
        </p:nvSpPr>
        <p:spPr>
          <a:xfrm>
            <a:off x="2411760" y="92076"/>
            <a:ext cx="1328191" cy="729279"/>
          </a:xfrm>
          <a:prstGeom prst="wedgeRectCallout">
            <a:avLst>
              <a:gd name="adj1" fmla="val 97645"/>
              <a:gd name="adj2" fmla="val -42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20cm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5817840" y="5232342"/>
            <a:ext cx="1328191" cy="729279"/>
          </a:xfrm>
          <a:prstGeom prst="wedgeRectCallout">
            <a:avLst>
              <a:gd name="adj1" fmla="val -93177"/>
              <a:gd name="adj2" fmla="val -42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20cm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3602" t="40706" r="49148" b="35421"/>
          <a:stretch/>
        </p:blipFill>
        <p:spPr>
          <a:xfrm>
            <a:off x="0" y="-82044"/>
            <a:ext cx="9144000" cy="7118055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 rot="16200000">
            <a:off x="4135760" y="48086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rot="16200000">
            <a:off x="4135760" y="120094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16200000">
            <a:off x="4927848" y="69688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rot="16200000">
            <a:off x="4936232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/>
        </p:nvSpPr>
        <p:spPr>
          <a:xfrm rot="16200000">
            <a:off x="5143872" y="76889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/>
        </p:nvSpPr>
        <p:spPr>
          <a:xfrm rot="16200000">
            <a:off x="5143872" y="148897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平行四辺形 10"/>
          <p:cNvSpPr/>
          <p:nvPr/>
        </p:nvSpPr>
        <p:spPr>
          <a:xfrm rot="16200000">
            <a:off x="5944344" y="105692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/>
        </p:nvSpPr>
        <p:spPr>
          <a:xfrm rot="16200000">
            <a:off x="5944344" y="177700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平行四辺形 12"/>
          <p:cNvSpPr/>
          <p:nvPr/>
        </p:nvSpPr>
        <p:spPr>
          <a:xfrm rot="16200000">
            <a:off x="6151984" y="112893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平行四辺形 13"/>
          <p:cNvSpPr/>
          <p:nvPr/>
        </p:nvSpPr>
        <p:spPr>
          <a:xfrm rot="16200000">
            <a:off x="6151984" y="184901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平行四辺形 14"/>
          <p:cNvSpPr/>
          <p:nvPr/>
        </p:nvSpPr>
        <p:spPr>
          <a:xfrm rot="16200000">
            <a:off x="6952455" y="1344960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平行四辺形 15"/>
          <p:cNvSpPr/>
          <p:nvPr/>
        </p:nvSpPr>
        <p:spPr>
          <a:xfrm rot="16200000">
            <a:off x="6944072" y="2065040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平行四辺形 16"/>
          <p:cNvSpPr/>
          <p:nvPr/>
        </p:nvSpPr>
        <p:spPr>
          <a:xfrm rot="16200000">
            <a:off x="7168480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平行四辺形 17"/>
          <p:cNvSpPr/>
          <p:nvPr/>
        </p:nvSpPr>
        <p:spPr>
          <a:xfrm rot="16200000">
            <a:off x="7160096" y="213704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平行四辺形 18"/>
          <p:cNvSpPr/>
          <p:nvPr/>
        </p:nvSpPr>
        <p:spPr>
          <a:xfrm rot="16200000">
            <a:off x="8176592" y="177700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平行四辺形 19"/>
          <p:cNvSpPr/>
          <p:nvPr/>
        </p:nvSpPr>
        <p:spPr>
          <a:xfrm rot="16200000">
            <a:off x="8176592" y="249708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平行四辺形 20"/>
          <p:cNvSpPr/>
          <p:nvPr/>
        </p:nvSpPr>
        <p:spPr>
          <a:xfrm rot="16200000">
            <a:off x="-356356" y="3109156"/>
            <a:ext cx="1656184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/>
          <p:cNvSpPr/>
          <p:nvPr/>
        </p:nvSpPr>
        <p:spPr>
          <a:xfrm rot="16200000">
            <a:off x="4243772" y="5685179"/>
            <a:ext cx="1656184" cy="135632"/>
          </a:xfrm>
          <a:prstGeom prst="parallelogram">
            <a:avLst>
              <a:gd name="adj" fmla="val 4915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吹き出し 22"/>
          <p:cNvSpPr/>
          <p:nvPr/>
        </p:nvSpPr>
        <p:spPr>
          <a:xfrm>
            <a:off x="2411760" y="92076"/>
            <a:ext cx="1328191" cy="729279"/>
          </a:xfrm>
          <a:prstGeom prst="wedgeRectCallout">
            <a:avLst>
              <a:gd name="adj1" fmla="val 97645"/>
              <a:gd name="adj2" fmla="val -426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1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24" name="四角形吹き出し 23"/>
          <p:cNvSpPr/>
          <p:nvPr/>
        </p:nvSpPr>
        <p:spPr>
          <a:xfrm>
            <a:off x="1155577" y="1628800"/>
            <a:ext cx="1328191" cy="729279"/>
          </a:xfrm>
          <a:prstGeom prst="wedgeRectCallout">
            <a:avLst>
              <a:gd name="adj1" fmla="val -88687"/>
              <a:gd name="adj2" fmla="val 5706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1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107504" y="105081"/>
            <a:ext cx="8928992" cy="67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1892" t="40706" r="30858" b="35421"/>
          <a:stretch/>
        </p:blipFill>
        <p:spPr>
          <a:xfrm>
            <a:off x="0" y="-82044"/>
            <a:ext cx="9144000" cy="7118055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 rot="16200000">
            <a:off x="-364739" y="3109156"/>
            <a:ext cx="1656184" cy="279648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rot="16200000">
            <a:off x="4099756" y="5613171"/>
            <a:ext cx="1656184" cy="279648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16200000">
            <a:off x="4135760" y="48086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rot="16200000">
            <a:off x="4135760" y="120094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/>
        </p:nvSpPr>
        <p:spPr>
          <a:xfrm rot="16200000">
            <a:off x="4927848" y="717420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/>
        </p:nvSpPr>
        <p:spPr>
          <a:xfrm rot="16200000">
            <a:off x="4936232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平行四辺形 10"/>
          <p:cNvSpPr/>
          <p:nvPr/>
        </p:nvSpPr>
        <p:spPr>
          <a:xfrm rot="16200000">
            <a:off x="5152256" y="84090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/>
        </p:nvSpPr>
        <p:spPr>
          <a:xfrm rot="16200000">
            <a:off x="5152256" y="1560984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平行四辺形 12"/>
          <p:cNvSpPr/>
          <p:nvPr/>
        </p:nvSpPr>
        <p:spPr>
          <a:xfrm rot="16200000">
            <a:off x="5944344" y="105692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平行四辺形 13"/>
          <p:cNvSpPr/>
          <p:nvPr/>
        </p:nvSpPr>
        <p:spPr>
          <a:xfrm rot="16200000">
            <a:off x="5935960" y="177700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平行四辺形 14"/>
          <p:cNvSpPr/>
          <p:nvPr/>
        </p:nvSpPr>
        <p:spPr>
          <a:xfrm rot="16200000">
            <a:off x="6151984" y="112893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平行四辺形 15"/>
          <p:cNvSpPr/>
          <p:nvPr/>
        </p:nvSpPr>
        <p:spPr>
          <a:xfrm rot="16200000">
            <a:off x="6151984" y="184901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平行四辺形 16"/>
          <p:cNvSpPr/>
          <p:nvPr/>
        </p:nvSpPr>
        <p:spPr>
          <a:xfrm rot="16200000">
            <a:off x="6952455" y="141696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平行四辺形 18"/>
          <p:cNvSpPr/>
          <p:nvPr/>
        </p:nvSpPr>
        <p:spPr>
          <a:xfrm rot="16200000">
            <a:off x="6952456" y="2137048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平行四辺形 19"/>
          <p:cNvSpPr/>
          <p:nvPr/>
        </p:nvSpPr>
        <p:spPr>
          <a:xfrm rot="16200000">
            <a:off x="7168479" y="148897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平行四辺形 20"/>
          <p:cNvSpPr/>
          <p:nvPr/>
        </p:nvSpPr>
        <p:spPr>
          <a:xfrm rot="16200000">
            <a:off x="7168479" y="220905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/>
          <p:cNvSpPr/>
          <p:nvPr/>
        </p:nvSpPr>
        <p:spPr>
          <a:xfrm rot="16200000">
            <a:off x="8168208" y="184901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/>
        </p:nvSpPr>
        <p:spPr>
          <a:xfrm rot="16200000">
            <a:off x="8168208" y="2569096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四角形吹き出し 23"/>
          <p:cNvSpPr/>
          <p:nvPr/>
        </p:nvSpPr>
        <p:spPr>
          <a:xfrm>
            <a:off x="2411760" y="92076"/>
            <a:ext cx="1328191" cy="729279"/>
          </a:xfrm>
          <a:prstGeom prst="wedgeRectCallout">
            <a:avLst>
              <a:gd name="adj1" fmla="val 97645"/>
              <a:gd name="adj2" fmla="val -4261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</a:rPr>
              <a:t>2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25" name="四角形吹き出し 24"/>
          <p:cNvSpPr/>
          <p:nvPr/>
        </p:nvSpPr>
        <p:spPr>
          <a:xfrm>
            <a:off x="971365" y="1772816"/>
            <a:ext cx="1328191" cy="729279"/>
          </a:xfrm>
          <a:prstGeom prst="wedgeRectCallout">
            <a:avLst>
              <a:gd name="adj1" fmla="val -78210"/>
              <a:gd name="adj2" fmla="val 6115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4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5001" r="20075" b="8000"/>
          <a:stretch/>
        </p:blipFill>
        <p:spPr>
          <a:xfrm>
            <a:off x="7767" y="116632"/>
            <a:ext cx="9028729" cy="6710542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475656" y="5661248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940152" y="5085184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860032" y="5949280"/>
            <a:ext cx="259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8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1891" t="16071" r="30859" b="60056"/>
          <a:stretch/>
        </p:blipFill>
        <p:spPr>
          <a:xfrm>
            <a:off x="0" y="-99392"/>
            <a:ext cx="9144000" cy="7118055"/>
          </a:xfrm>
          <a:prstGeom prst="rect">
            <a:avLst/>
          </a:prstGeom>
        </p:spPr>
      </p:pic>
      <p:sp>
        <p:nvSpPr>
          <p:cNvPr id="5" name="平行四辺形 4"/>
          <p:cNvSpPr/>
          <p:nvPr/>
        </p:nvSpPr>
        <p:spPr>
          <a:xfrm rot="16200000">
            <a:off x="4135760" y="55287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rot="16200000">
            <a:off x="4135760" y="1272952"/>
            <a:ext cx="720080" cy="135632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 rot="16200000">
            <a:off x="4319972" y="5625244"/>
            <a:ext cx="1440160" cy="216024"/>
          </a:xfrm>
          <a:prstGeom prst="parallelogram">
            <a:avLst>
              <a:gd name="adj" fmla="val 4915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吹き出し 8"/>
          <p:cNvSpPr/>
          <p:nvPr/>
        </p:nvSpPr>
        <p:spPr>
          <a:xfrm>
            <a:off x="2411760" y="92076"/>
            <a:ext cx="1328191" cy="729279"/>
          </a:xfrm>
          <a:prstGeom prst="wedgeRectCallout">
            <a:avLst>
              <a:gd name="adj1" fmla="val 97645"/>
              <a:gd name="adj2" fmla="val -42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20cm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5817840" y="5232342"/>
            <a:ext cx="1328191" cy="729279"/>
          </a:xfrm>
          <a:prstGeom prst="wedgeRectCallout">
            <a:avLst>
              <a:gd name="adj1" fmla="val -93177"/>
              <a:gd name="adj2" fmla="val -42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</a:rPr>
              <a:t>20cm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24801" r="20863" b="9400"/>
          <a:stretch/>
        </p:blipFill>
        <p:spPr>
          <a:xfrm>
            <a:off x="-15063" y="916445"/>
            <a:ext cx="9159063" cy="5896931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971600" y="1417638"/>
            <a:ext cx="2664296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971600" y="3717032"/>
            <a:ext cx="727280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8000"/>
          <a:stretch/>
        </p:blipFill>
        <p:spPr>
          <a:xfrm>
            <a:off x="107504" y="18574"/>
            <a:ext cx="8915681" cy="6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10801"/>
          <a:stretch/>
        </p:blipFill>
        <p:spPr>
          <a:xfrm>
            <a:off x="-36512" y="-27384"/>
            <a:ext cx="9150350" cy="6768752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57200" y="2420888"/>
            <a:ext cx="94644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7236296" y="5589240"/>
            <a:ext cx="1296144" cy="864096"/>
          </a:xfrm>
          <a:prstGeom prst="rect">
            <a:avLst/>
          </a:prstGeom>
          <a:noFill/>
          <a:ln w="698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90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1651" t="13601" r="20863" b="12200"/>
          <a:stretch/>
        </p:blipFill>
        <p:spPr>
          <a:xfrm>
            <a:off x="21585" y="-27384"/>
            <a:ext cx="9086919" cy="659735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827584" y="1700808"/>
            <a:ext cx="5688632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411760" y="2276872"/>
            <a:ext cx="2952328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6067" y="0"/>
            <a:ext cx="9102437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259632" y="1772816"/>
            <a:ext cx="2448272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259632" y="4797152"/>
            <a:ext cx="36004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剣と防護服でウイルス男と戦う 無料ベクタ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83" y="0"/>
            <a:ext cx="9904559" cy="68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926" t="30400" r="15351" b="12201"/>
          <a:stretch/>
        </p:blipFill>
        <p:spPr>
          <a:xfrm>
            <a:off x="107504" y="1196752"/>
            <a:ext cx="876038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35496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775" t="12201" r="14563" b="8000"/>
          <a:stretch/>
        </p:blipFill>
        <p:spPr>
          <a:xfrm>
            <a:off x="69605" y="116632"/>
            <a:ext cx="8966891" cy="5616624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323528" y="4293096"/>
            <a:ext cx="8363272" cy="2016224"/>
          </a:xfrm>
          <a:prstGeom prst="wedgeRectCallout">
            <a:avLst>
              <a:gd name="adj1" fmla="val 33558"/>
              <a:gd name="adj2" fmla="val -121887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/>
              <a:t>風水害等による汚染で</a:t>
            </a:r>
            <a:endParaRPr lang="en-US" altLang="ja-JP" sz="3600" dirty="0" smtClean="0"/>
          </a:p>
          <a:p>
            <a:pPr algn="ctr"/>
            <a:r>
              <a:rPr kumimoji="1" lang="ja-JP" altLang="en-US" sz="3600" dirty="0" smtClean="0"/>
              <a:t>感染症の発生の恐れ</a:t>
            </a:r>
            <a:r>
              <a:rPr lang="ja-JP" altLang="en-US" sz="3600" dirty="0" smtClean="0"/>
              <a:t>がある時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必要があれば臨時に必要な検査を行う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586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3224" t="22001" r="24801" b="33200"/>
          <a:stretch/>
        </p:blipFill>
        <p:spPr>
          <a:xfrm>
            <a:off x="166010" y="980728"/>
            <a:ext cx="816840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0625" t="13601" r="9838" b="6370"/>
          <a:stretch/>
        </p:blipFill>
        <p:spPr>
          <a:xfrm>
            <a:off x="35496" y="242184"/>
            <a:ext cx="9065708" cy="513103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1403648" y="764704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5004048" y="764704"/>
            <a:ext cx="2736304" cy="16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267744" y="23488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83568" y="5373216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7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838" t="13601" r="10625" b="6601"/>
          <a:stretch/>
        </p:blipFill>
        <p:spPr>
          <a:xfrm>
            <a:off x="4664" y="176876"/>
            <a:ext cx="9079957" cy="5124332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331640" y="1268760"/>
            <a:ext cx="6408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0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075" t="29001" r="21650" b="23400"/>
          <a:stretch/>
        </p:blipFill>
        <p:spPr>
          <a:xfrm>
            <a:off x="457200" y="1196752"/>
            <a:ext cx="7815649" cy="35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8264" t="10800" r="7475" b="6601"/>
          <a:stretch/>
        </p:blipFill>
        <p:spPr>
          <a:xfrm>
            <a:off x="64072" y="980728"/>
            <a:ext cx="9079928" cy="50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640960" cy="77572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600" dirty="0" smtClean="0"/>
              <a:t>自然換気を過信しない</a:t>
            </a:r>
            <a:r>
              <a:rPr kumimoji="1" lang="ja-JP" altLang="en-US" sz="4000" dirty="0" smtClean="0"/>
              <a:t>　</a:t>
            </a:r>
            <a:r>
              <a:rPr kumimoji="1" lang="ja-JP" altLang="en-US" sz="3100" dirty="0" smtClean="0"/>
              <a:t>窓を開けるだけで</a:t>
            </a:r>
            <a:r>
              <a:rPr lang="ja-JP" altLang="en-US" sz="3100" dirty="0" smtClean="0"/>
              <a:t>ＯＫ？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350" t="15001" r="15350" b="9400"/>
          <a:stretch/>
        </p:blipFill>
        <p:spPr>
          <a:xfrm>
            <a:off x="145970" y="892355"/>
            <a:ext cx="8818518" cy="54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6106691"/>
            <a:ext cx="8856984" cy="634677"/>
          </a:xfrm>
          <a:solidFill>
            <a:srgbClr val="FFC000"/>
          </a:solidFill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常に換気を心がけておいて下さい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330" t="13601" r="14911" b="6601"/>
          <a:stretch/>
        </p:blipFill>
        <p:spPr>
          <a:xfrm>
            <a:off x="127322" y="116632"/>
            <a:ext cx="8933574" cy="58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8000"/>
          <a:stretch/>
        </p:blipFill>
        <p:spPr>
          <a:xfrm>
            <a:off x="323528" y="57447"/>
            <a:ext cx="8712968" cy="66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139" t="16401" r="12200" b="13601"/>
          <a:stretch/>
        </p:blipFill>
        <p:spPr>
          <a:xfrm>
            <a:off x="68006" y="524604"/>
            <a:ext cx="8955529" cy="49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075" b="8000"/>
          <a:stretch/>
        </p:blipFill>
        <p:spPr>
          <a:xfrm>
            <a:off x="0" y="0"/>
            <a:ext cx="9288852" cy="70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414" t="13601" r="12201" b="12200"/>
          <a:stretch/>
        </p:blipFill>
        <p:spPr>
          <a:xfrm>
            <a:off x="107504" y="12982"/>
            <a:ext cx="8911612" cy="50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413" t="15001" r="9838" b="8000"/>
          <a:stretch/>
        </p:blipFill>
        <p:spPr>
          <a:xfrm>
            <a:off x="74773" y="1052736"/>
            <a:ext cx="9033731" cy="4968552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5496" y="116632"/>
            <a:ext cx="8640960" cy="77572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次亜塩素酸Ｎａにも色々ある　</a:t>
            </a:r>
            <a:r>
              <a:rPr lang="ja-JP" altLang="en-US" sz="2900" dirty="0" smtClean="0"/>
              <a:t>医療用～雑貨</a:t>
            </a:r>
            <a:endParaRPr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81449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775" t="13601" r="11413" b="10801"/>
          <a:stretch/>
        </p:blipFill>
        <p:spPr>
          <a:xfrm>
            <a:off x="111023" y="83765"/>
            <a:ext cx="8925473" cy="5073427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323528" y="5157192"/>
            <a:ext cx="3816424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次亜塩素酸水</a:t>
            </a:r>
            <a:endParaRPr kumimoji="1" lang="en-US" altLang="ja-JP" sz="3600" dirty="0" smtClean="0"/>
          </a:p>
          <a:p>
            <a:pPr algn="ctr"/>
            <a:r>
              <a:rPr lang="ja-JP" altLang="en-US" sz="3600" dirty="0"/>
              <a:t>酸性</a:t>
            </a:r>
            <a:endParaRPr kumimoji="1" lang="ja-JP" altLang="en-US" sz="3600" dirty="0"/>
          </a:p>
        </p:txBody>
      </p:sp>
      <p:sp>
        <p:nvSpPr>
          <p:cNvPr id="7" name="角丸四角形 6"/>
          <p:cNvSpPr/>
          <p:nvPr/>
        </p:nvSpPr>
        <p:spPr>
          <a:xfrm>
            <a:off x="4788024" y="5157192"/>
            <a:ext cx="3816424" cy="1512168"/>
          </a:xfrm>
          <a:prstGeom prst="round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次亜塩素酸Ｎａ</a:t>
            </a:r>
            <a:endParaRPr kumimoji="1" lang="en-US" altLang="ja-JP" sz="3600" dirty="0" smtClean="0"/>
          </a:p>
          <a:p>
            <a:pPr algn="ctr"/>
            <a:r>
              <a:rPr lang="ja-JP" altLang="en-US" sz="3600" dirty="0"/>
              <a:t>アルカリ</a:t>
            </a:r>
            <a:r>
              <a:rPr lang="ja-JP" altLang="en-US" sz="3600" dirty="0" smtClean="0"/>
              <a:t>性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662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4653136"/>
            <a:ext cx="8712968" cy="1944216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838" t="16401" r="9050" b="12201"/>
          <a:stretch/>
        </p:blipFill>
        <p:spPr>
          <a:xfrm>
            <a:off x="-17959" y="116632"/>
            <a:ext cx="916195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3775" t="13601" r="9051" b="6601"/>
          <a:stretch/>
        </p:blipFill>
        <p:spPr>
          <a:xfrm>
            <a:off x="175482" y="981323"/>
            <a:ext cx="8789006" cy="5111973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5496" y="116632"/>
            <a:ext cx="8640960" cy="77572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次亜塩素酸水にも色々ある</a:t>
            </a:r>
            <a:endParaRPr lang="ja-JP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2975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373216"/>
            <a:ext cx="8712968" cy="1368152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350" t="16401" r="13775" b="10801"/>
          <a:stretch/>
        </p:blipFill>
        <p:spPr>
          <a:xfrm>
            <a:off x="-41021" y="116632"/>
            <a:ext cx="9221533" cy="5327997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2771800" y="1268760"/>
            <a:ext cx="1656184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/>
        </p:nvSpPr>
        <p:spPr>
          <a:xfrm>
            <a:off x="0" y="4149080"/>
            <a:ext cx="9144000" cy="122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0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139" t="30400" r="12200" b="33200"/>
          <a:stretch/>
        </p:blipFill>
        <p:spPr>
          <a:xfrm>
            <a:off x="107504" y="664096"/>
            <a:ext cx="8921080" cy="25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138" t="16401" r="16138" b="17801"/>
          <a:stretch/>
        </p:blipFill>
        <p:spPr>
          <a:xfrm>
            <a:off x="107504" y="188640"/>
            <a:ext cx="8879117" cy="48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413" t="13601" r="10625" b="8000"/>
          <a:stretch/>
        </p:blipFill>
        <p:spPr>
          <a:xfrm>
            <a:off x="54550" y="117227"/>
            <a:ext cx="8909938" cy="50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052" t="12200" r="8263" b="6601"/>
          <a:stretch/>
        </p:blipFill>
        <p:spPr>
          <a:xfrm>
            <a:off x="-36513" y="125828"/>
            <a:ext cx="9238863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35496" y="7902"/>
            <a:ext cx="9091947" cy="68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775" t="13601" r="13775" b="6601"/>
          <a:stretch/>
        </p:blipFill>
        <p:spPr>
          <a:xfrm>
            <a:off x="166889" y="116632"/>
            <a:ext cx="8725591" cy="54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1413" t="10800" r="12987" b="8001"/>
          <a:stretch/>
        </p:blipFill>
        <p:spPr>
          <a:xfrm>
            <a:off x="81238" y="106764"/>
            <a:ext cx="8955258" cy="54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コロナウイルスパンデミック細菌と防護服を着た男 無料ベクタ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91" y="1"/>
            <a:ext cx="10295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79512" y="2060848"/>
            <a:ext cx="4032448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6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863" t="12201" r="19288" b="8000"/>
          <a:stretch/>
        </p:blipFill>
        <p:spPr>
          <a:xfrm>
            <a:off x="107504" y="0"/>
            <a:ext cx="9036496" cy="67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10801"/>
          <a:stretch/>
        </p:blipFill>
        <p:spPr>
          <a:xfrm>
            <a:off x="-1" y="0"/>
            <a:ext cx="911333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8000"/>
          <a:stretch/>
        </p:blipFill>
        <p:spPr>
          <a:xfrm>
            <a:off x="-1506" y="0"/>
            <a:ext cx="9145506" cy="70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10801"/>
          <a:stretch/>
        </p:blipFill>
        <p:spPr>
          <a:xfrm>
            <a:off x="0" y="-25252"/>
            <a:ext cx="9144000" cy="6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6490"/>
            <a:ext cx="9144000" cy="68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075" b="9400"/>
          <a:stretch/>
        </p:blipFill>
        <p:spPr>
          <a:xfrm>
            <a:off x="0" y="-12780"/>
            <a:ext cx="9252520" cy="68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2" t="13601" r="20862" b="8001"/>
          <a:stretch/>
        </p:blipFill>
        <p:spPr>
          <a:xfrm>
            <a:off x="0" y="-27384"/>
            <a:ext cx="9144000" cy="70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-10177" y="44624"/>
            <a:ext cx="8614625" cy="7200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dirty="0" smtClean="0"/>
              <a:t>　</a:t>
            </a:r>
            <a:r>
              <a:rPr lang="ja-JP" altLang="en-US" sz="4100" dirty="0" smtClean="0">
                <a:solidFill>
                  <a:schemeClr val="bg1"/>
                </a:solidFill>
              </a:rPr>
              <a:t>小出先生　５Ｐ下</a:t>
            </a:r>
            <a:endParaRPr lang="en-US" altLang="ja-JP" sz="25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691870"/>
              </p:ext>
            </p:extLst>
          </p:nvPr>
        </p:nvGraphicFramePr>
        <p:xfrm>
          <a:off x="179510" y="980728"/>
          <a:ext cx="8784980" cy="5698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6996"/>
                <a:gridCol w="1756996"/>
                <a:gridCol w="1756996"/>
                <a:gridCol w="1756996"/>
                <a:gridCol w="1756996"/>
              </a:tblGrid>
              <a:tr h="81266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児童生徒</a:t>
                      </a:r>
                      <a:endParaRPr kumimoji="1" lang="ja-JP" altLang="en-US" sz="2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感染経路判明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81266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0070C0"/>
                          </a:solidFill>
                        </a:rPr>
                        <a:t>家庭内</a:t>
                      </a:r>
                      <a:r>
                        <a:rPr kumimoji="1" lang="ja-JP" altLang="en-US" sz="3600" dirty="0" smtClean="0"/>
                        <a:t>感染</a:t>
                      </a:r>
                      <a:endParaRPr kumimoji="1" lang="ja-JP" altLang="en-US" sz="3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0000"/>
                          </a:solidFill>
                        </a:rPr>
                        <a:t>学校内</a:t>
                      </a:r>
                      <a:r>
                        <a:rPr kumimoji="1" lang="ja-JP" altLang="en-US" sz="3600" dirty="0" smtClean="0">
                          <a:solidFill>
                            <a:schemeClr val="tx1"/>
                          </a:solidFill>
                        </a:rPr>
                        <a:t>感染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126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小学校</a:t>
                      </a:r>
                      <a:endParaRPr kumimoji="1" lang="en-US" altLang="ja-JP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３２３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７５％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９</a:t>
                      </a:r>
                      <a:endParaRPr kumimoji="1" lang="ja-JP" altLang="en-US" sz="3200" dirty="0"/>
                    </a:p>
                  </a:txBody>
                  <a:tcPr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２％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</a:tr>
              <a:tr h="8126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中学校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１８０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６８％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１８</a:t>
                      </a:r>
                      <a:endParaRPr kumimoji="1" lang="ja-JP" altLang="en-US" sz="3200" dirty="0"/>
                    </a:p>
                  </a:txBody>
                  <a:tcPr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７％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8126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高等学校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１４８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３２％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１５３</a:t>
                      </a:r>
                      <a:endParaRPr kumimoji="1" lang="ja-JP" altLang="en-US" sz="3200" dirty="0"/>
                    </a:p>
                  </a:txBody>
                  <a:tcPr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３３％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126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特別支援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学校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４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４４％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０</a:t>
                      </a:r>
                      <a:endParaRPr kumimoji="1" lang="ja-JP" altLang="en-US" sz="3200" dirty="0"/>
                    </a:p>
                  </a:txBody>
                  <a:tcPr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０％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1266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合計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６５５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５６％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９８</a:t>
                      </a:r>
                      <a:endParaRPr kumimoji="1" lang="ja-JP" altLang="en-US" sz="3200" dirty="0"/>
                    </a:p>
                  </a:txBody>
                  <a:tcPr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１５％</a:t>
                      </a:r>
                      <a:endParaRPr kumimoji="1" lang="ja-JP" altLang="en-US" sz="3200" dirty="0"/>
                    </a:p>
                  </a:txBody>
                  <a:tcPr anchor="ctr"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0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21651" t="13601" r="20863" b="13601"/>
          <a:stretch/>
        </p:blipFill>
        <p:spPr>
          <a:xfrm>
            <a:off x="0" y="-27384"/>
            <a:ext cx="9144000" cy="65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"/>
            <a:ext cx="9144000" cy="68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1650" b="10801"/>
          <a:stretch/>
        </p:blipFill>
        <p:spPr>
          <a:xfrm>
            <a:off x="-19878" y="-42293"/>
            <a:ext cx="9200390" cy="69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8000"/>
          <a:stretch/>
        </p:blipFill>
        <p:spPr>
          <a:xfrm>
            <a:off x="0" y="-66495"/>
            <a:ext cx="9144000" cy="70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863" t="12201" r="20075" b="9400"/>
          <a:stretch/>
        </p:blipFill>
        <p:spPr>
          <a:xfrm>
            <a:off x="-39699" y="0"/>
            <a:ext cx="9184822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788024" y="5373216"/>
            <a:ext cx="396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1835696" y="5301208"/>
            <a:ext cx="792088" cy="1224136"/>
          </a:xfrm>
          <a:prstGeom prst="round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1331640" y="2780928"/>
            <a:ext cx="23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788024" y="2780928"/>
            <a:ext cx="295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788024" y="6309320"/>
            <a:ext cx="338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8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12200"/>
          <a:stretch/>
        </p:blipFill>
        <p:spPr>
          <a:xfrm>
            <a:off x="0" y="-27384"/>
            <a:ext cx="9144000" cy="6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8000"/>
          <a:stretch/>
        </p:blipFill>
        <p:spPr>
          <a:xfrm>
            <a:off x="0" y="18381"/>
            <a:ext cx="9144000" cy="70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0" t="13601" r="20863" b="9400"/>
          <a:stretch/>
        </p:blipFill>
        <p:spPr>
          <a:xfrm>
            <a:off x="0" y="-27384"/>
            <a:ext cx="9175128" cy="6912768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971600" y="2636912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95536" y="2996952"/>
            <a:ext cx="3168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516216" y="3417032"/>
            <a:ext cx="1296144" cy="11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164288" y="3789040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23528" y="4149080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915816" y="6381328"/>
            <a:ext cx="5904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5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"/>
            <a:ext cx="9144000" cy="6889315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395536" y="2492896"/>
            <a:ext cx="8136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39552" y="1410133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95536" y="2852936"/>
            <a:ext cx="5472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"/>
            <a:ext cx="9144000" cy="6889315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043608" y="2636912"/>
            <a:ext cx="259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7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54351"/>
            <a:ext cx="9144000" cy="6889315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403648" y="548680"/>
            <a:ext cx="6624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83568" y="4869160"/>
            <a:ext cx="6984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851920" y="59492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0863" b="9400"/>
          <a:stretch/>
        </p:blipFill>
        <p:spPr>
          <a:xfrm>
            <a:off x="0" y="-1"/>
            <a:ext cx="9144000" cy="68893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001" y="3410710"/>
            <a:ext cx="883997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651" t="13601" r="21650" b="9400"/>
          <a:stretch/>
        </p:blipFill>
        <p:spPr>
          <a:xfrm>
            <a:off x="-108520" y="-227407"/>
            <a:ext cx="9217024" cy="70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  <a:ln>
          <a:solidFill>
            <a:srgbClr val="0070C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98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11883</TotalTime>
  <Words>140</Words>
  <Application>Microsoft Office PowerPoint</Application>
  <PresentationFormat>画面に合わせる (4:3)</PresentationFormat>
  <Paragraphs>58</Paragraphs>
  <Slides>80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80</vt:i4>
      </vt:variant>
    </vt:vector>
  </HeadingPairs>
  <TitlesOfParts>
    <vt:vector size="84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自然換気を過信しない　窓を開けるだけでＯＫ？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tappie</dc:creator>
  <cp:lastModifiedBy>tahara koichi</cp:lastModifiedBy>
  <cp:revision>662</cp:revision>
  <dcterms:created xsi:type="dcterms:W3CDTF">2018-09-10T05:34:30Z</dcterms:created>
  <dcterms:modified xsi:type="dcterms:W3CDTF">2020-11-01T16:56:27Z</dcterms:modified>
</cp:coreProperties>
</file>