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1457" r:id="rId2"/>
    <p:sldId id="1367" r:id="rId3"/>
    <p:sldId id="1368" r:id="rId4"/>
    <p:sldId id="1369" r:id="rId5"/>
    <p:sldId id="1370" r:id="rId6"/>
    <p:sldId id="1397" r:id="rId7"/>
    <p:sldId id="1693" r:id="rId8"/>
    <p:sldId id="1700" r:id="rId9"/>
    <p:sldId id="1694" r:id="rId10"/>
    <p:sldId id="1695" r:id="rId11"/>
    <p:sldId id="1696" r:id="rId12"/>
    <p:sldId id="1697" r:id="rId13"/>
    <p:sldId id="1398" r:id="rId14"/>
    <p:sldId id="1399" r:id="rId15"/>
    <p:sldId id="1400" r:id="rId16"/>
    <p:sldId id="1401" r:id="rId17"/>
    <p:sldId id="1459" r:id="rId18"/>
    <p:sldId id="1432" r:id="rId19"/>
    <p:sldId id="1460" r:id="rId20"/>
    <p:sldId id="1461" r:id="rId21"/>
    <p:sldId id="1463" r:id="rId22"/>
    <p:sldId id="1462" r:id="rId23"/>
    <p:sldId id="1409" r:id="rId24"/>
    <p:sldId id="1408" r:id="rId25"/>
    <p:sldId id="1407" r:id="rId26"/>
    <p:sldId id="1415" r:id="rId27"/>
    <p:sldId id="1416" r:id="rId28"/>
    <p:sldId id="1458" r:id="rId29"/>
    <p:sldId id="1843" r:id="rId30"/>
    <p:sldId id="1867" r:id="rId31"/>
    <p:sldId id="1873" r:id="rId32"/>
    <p:sldId id="1868" r:id="rId33"/>
    <p:sldId id="1869" r:id="rId34"/>
    <p:sldId id="1870" r:id="rId35"/>
    <p:sldId id="1371" r:id="rId36"/>
    <p:sldId id="1372" r:id="rId37"/>
    <p:sldId id="1373" r:id="rId38"/>
    <p:sldId id="1729" r:id="rId39"/>
    <p:sldId id="1728" r:id="rId40"/>
    <p:sldId id="1731" r:id="rId41"/>
    <p:sldId id="1374" r:id="rId42"/>
    <p:sldId id="1732" r:id="rId43"/>
    <p:sldId id="1733" r:id="rId44"/>
    <p:sldId id="1735" r:id="rId45"/>
    <p:sldId id="1738" r:id="rId46"/>
    <p:sldId id="1740" r:id="rId47"/>
    <p:sldId id="1741" r:id="rId48"/>
    <p:sldId id="1375" r:id="rId49"/>
    <p:sldId id="1688" r:id="rId50"/>
    <p:sldId id="1524" r:id="rId51"/>
    <p:sldId id="1376" r:id="rId52"/>
    <p:sldId id="1377" r:id="rId53"/>
    <p:sldId id="1380" r:id="rId54"/>
    <p:sldId id="1381" r:id="rId55"/>
    <p:sldId id="1382" r:id="rId56"/>
    <p:sldId id="1383" r:id="rId57"/>
    <p:sldId id="1384" r:id="rId58"/>
    <p:sldId id="1385" r:id="rId59"/>
    <p:sldId id="1386" r:id="rId60"/>
    <p:sldId id="1387" r:id="rId61"/>
    <p:sldId id="1391" r:id="rId62"/>
    <p:sldId id="1392" r:id="rId63"/>
    <p:sldId id="1393" r:id="rId64"/>
    <p:sldId id="1394" r:id="rId65"/>
    <p:sldId id="1388" r:id="rId66"/>
    <p:sldId id="1593" r:id="rId67"/>
    <p:sldId id="1594" r:id="rId68"/>
    <p:sldId id="1595" r:id="rId69"/>
    <p:sldId id="1845" r:id="rId70"/>
    <p:sldId id="1863" r:id="rId71"/>
    <p:sldId id="1455" r:id="rId72"/>
    <p:sldId id="1456" r:id="rId73"/>
    <p:sldId id="1590" r:id="rId74"/>
    <p:sldId id="1849" r:id="rId75"/>
    <p:sldId id="1591" r:id="rId76"/>
    <p:sldId id="1592" r:id="rId77"/>
    <p:sldId id="1337" r:id="rId78"/>
    <p:sldId id="1846" r:id="rId79"/>
    <p:sldId id="1339" r:id="rId80"/>
    <p:sldId id="1428" r:id="rId81"/>
    <p:sldId id="1429" r:id="rId82"/>
    <p:sldId id="1864" r:id="rId8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CCFF"/>
    <a:srgbClr val="CCFFFF"/>
    <a:srgbClr val="00FF00"/>
    <a:srgbClr val="FF3300"/>
    <a:srgbClr val="66FF66"/>
    <a:srgbClr val="00CC99"/>
    <a:srgbClr val="FF993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淡色スタイル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淡色スタイル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淡色スタイル 1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383" autoAdjust="0"/>
    <p:restoredTop sz="91304" autoAdjust="0"/>
  </p:normalViewPr>
  <p:slideViewPr>
    <p:cSldViewPr>
      <p:cViewPr varScale="1">
        <p:scale>
          <a:sx n="64" d="100"/>
          <a:sy n="64" d="100"/>
        </p:scale>
        <p:origin x="119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2E2E0-6128-4B57-9DFE-BDA39C658121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A89A5-D221-4304-841B-CE20207F94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8803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A89A5-D221-4304-841B-CE20207F94D8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9383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A89A5-D221-4304-841B-CE20207F94D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4361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A89A5-D221-4304-841B-CE20207F94D8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02023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A89A5-D221-4304-841B-CE20207F94D8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4362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A89A5-D221-4304-841B-CE20207F94D8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0061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A89A5-D221-4304-841B-CE20207F94D8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4200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A89A5-D221-4304-841B-CE20207F94D8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2345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（読み上げ）</a:t>
            </a:r>
            <a:endParaRPr kumimoji="1" lang="en-US" altLang="ja-JP" dirty="0" smtClean="0"/>
          </a:p>
          <a:p>
            <a:r>
              <a:rPr kumimoji="1" lang="ja-JP" altLang="en-US" dirty="0" smtClean="0"/>
              <a:t>するに越したことはありませんが、果たして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A89A5-D221-4304-841B-CE20207F94D8}" type="slidenum">
              <a:rPr kumimoji="1" lang="ja-JP" altLang="en-US" smtClean="0"/>
              <a:t>70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5790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ご存知かと申しますが、ご案内いたします。「ぜんかんちゅういぎむ」（善良な管理者</a:t>
            </a:r>
            <a:r>
              <a:rPr kumimoji="1" lang="en-US" altLang="ja-JP" dirty="0" smtClean="0"/>
              <a:t>‥</a:t>
            </a:r>
            <a:r>
              <a:rPr kumimoji="1" lang="ja-JP" altLang="en-US" dirty="0" smtClean="0"/>
              <a:t>以下読み上げ）</a:t>
            </a:r>
            <a:endParaRPr kumimoji="1" lang="en-US" altLang="ja-JP" dirty="0" smtClean="0"/>
          </a:p>
          <a:p>
            <a:r>
              <a:rPr kumimoji="1" lang="ja-JP" altLang="en-US" dirty="0" smtClean="0"/>
              <a:t>要は、「しようと思っていたのですが</a:t>
            </a:r>
            <a:r>
              <a:rPr kumimoji="1" lang="en-US" altLang="ja-JP" dirty="0" smtClean="0"/>
              <a:t>‥</a:t>
            </a:r>
            <a:r>
              <a:rPr kumimoji="1" lang="ja-JP" altLang="en-US" dirty="0" smtClean="0"/>
              <a:t>」「考えていたのですが</a:t>
            </a:r>
            <a:r>
              <a:rPr kumimoji="1" lang="en-US" altLang="ja-JP" dirty="0" smtClean="0"/>
              <a:t>‥</a:t>
            </a:r>
            <a:r>
              <a:rPr kumimoji="1" lang="ja-JP" altLang="en-US" dirty="0" smtClean="0"/>
              <a:t>」はしていないということ</a:t>
            </a:r>
            <a:endParaRPr kumimoji="1" lang="en-US" altLang="ja-JP" dirty="0" smtClean="0"/>
          </a:p>
          <a:p>
            <a:r>
              <a:rPr kumimoji="1" lang="ja-JP" altLang="en-US" dirty="0" smtClean="0"/>
              <a:t>それでは民法上の過失に問われかねないという事です。万が一、裁判となった際に検証されるのは</a:t>
            </a:r>
            <a:endParaRPr kumimoji="1" lang="en-US" altLang="ja-JP" dirty="0" smtClean="0"/>
          </a:p>
          <a:p>
            <a:r>
              <a:rPr kumimoji="1" lang="ja-JP" altLang="en-US" dirty="0" smtClean="0"/>
              <a:t>感情論ではなく「実施したか・しなかったか」、それを「記録してあるか」です</a:t>
            </a:r>
            <a:endParaRPr kumimoji="1" lang="en-US" altLang="ja-JP" dirty="0" smtClean="0"/>
          </a:p>
          <a:p>
            <a:r>
              <a:rPr kumimoji="1" lang="ja-JP" altLang="en-US" dirty="0" smtClean="0"/>
              <a:t>ただ何でもすれば良いのではなく、考えうる中で最善と思われる行動を起こしたかどうか</a:t>
            </a:r>
            <a:endParaRPr kumimoji="1" lang="en-US" altLang="ja-JP" dirty="0" smtClean="0"/>
          </a:p>
          <a:p>
            <a:r>
              <a:rPr kumimoji="1" lang="ja-JP" altLang="en-US" dirty="0" smtClean="0"/>
              <a:t>すべき内容が不明瞭であったなら、専門家、有識者に確認したか？手帳にメモ書きでも良いのです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A89A5-D221-4304-841B-CE20207F94D8}" type="slidenum">
              <a:rPr kumimoji="1" lang="ja-JP" altLang="en-US" smtClean="0"/>
              <a:t>80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8858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16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033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350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247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4902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1854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1519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8338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6814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404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016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CF4BE-B627-4A80-A275-CC136245092B}" type="datetimeFigureOut">
              <a:rPr kumimoji="1" lang="ja-JP" altLang="en-US" smtClean="0"/>
              <a:t>2020/11/2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390C-7364-4D74-A529-1708FFA669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867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 txBox="1">
            <a:spLocks/>
          </p:cNvSpPr>
          <p:nvPr/>
        </p:nvSpPr>
        <p:spPr>
          <a:xfrm>
            <a:off x="2843808" y="116632"/>
            <a:ext cx="6789753" cy="61206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ja-JP" sz="2800" i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323528" y="260648"/>
            <a:ext cx="8496944" cy="3930770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solidFill>
                  <a:schemeClr val="bg1"/>
                </a:solidFill>
              </a:rPr>
              <a:t>奈良県薬剤師会学校薬剤師部会</a:t>
            </a:r>
            <a:endParaRPr lang="en-US" altLang="ja-JP" sz="4000" dirty="0" smtClean="0">
              <a:solidFill>
                <a:schemeClr val="bg1"/>
              </a:solidFill>
            </a:endParaRPr>
          </a:p>
          <a:p>
            <a:r>
              <a:rPr lang="ja-JP" altLang="en-US" sz="4000" dirty="0" smtClean="0">
                <a:solidFill>
                  <a:schemeClr val="bg1"/>
                </a:solidFill>
              </a:rPr>
              <a:t>第１回研修会</a:t>
            </a:r>
            <a:endParaRPr lang="en-US" altLang="ja-JP" sz="4000" dirty="0" smtClean="0">
              <a:solidFill>
                <a:schemeClr val="bg1"/>
              </a:solidFill>
            </a:endParaRPr>
          </a:p>
          <a:p>
            <a:r>
              <a:rPr lang="ja-JP" altLang="en-US" sz="1200" dirty="0" smtClean="0">
                <a:solidFill>
                  <a:schemeClr val="bg1"/>
                </a:solidFill>
              </a:rPr>
              <a:t>　</a:t>
            </a:r>
            <a:endParaRPr lang="en-US" altLang="ja-JP" sz="1200" dirty="0" smtClean="0">
              <a:solidFill>
                <a:schemeClr val="bg1"/>
              </a:solidFill>
            </a:endParaRPr>
          </a:p>
          <a:p>
            <a:r>
              <a:rPr lang="ja-JP" altLang="en-US" sz="4000" dirty="0" smtClean="0">
                <a:solidFill>
                  <a:schemeClr val="bg1"/>
                </a:solidFill>
              </a:rPr>
              <a:t>コロナ禍における学校薬剤師活動</a:t>
            </a:r>
            <a:endParaRPr lang="en-US" altLang="ja-JP" sz="4000" dirty="0" smtClean="0">
              <a:solidFill>
                <a:schemeClr val="bg1"/>
              </a:solidFill>
            </a:endParaRPr>
          </a:p>
          <a:p>
            <a:r>
              <a:rPr lang="ja-JP" altLang="en-US" sz="1200" dirty="0" smtClean="0">
                <a:solidFill>
                  <a:schemeClr val="bg1"/>
                </a:solidFill>
              </a:rPr>
              <a:t>　</a:t>
            </a:r>
            <a:endParaRPr lang="en-US" altLang="ja-JP" sz="1200" dirty="0" smtClean="0">
              <a:solidFill>
                <a:schemeClr val="bg1"/>
              </a:solidFill>
            </a:endParaRPr>
          </a:p>
          <a:p>
            <a:r>
              <a:rPr lang="ja-JP" altLang="en-US" sz="3200" dirty="0" smtClean="0">
                <a:solidFill>
                  <a:srgbClr val="FFC000"/>
                </a:solidFill>
              </a:rPr>
              <a:t>新しい生活様式の解説と学術ﾌｫｰﾗﾑ伝達講習</a:t>
            </a:r>
            <a:r>
              <a:rPr lang="ja-JP" altLang="en-US" sz="2000" dirty="0" smtClean="0">
                <a:solidFill>
                  <a:schemeClr val="bg1"/>
                </a:solidFill>
              </a:rPr>
              <a:t>　</a:t>
            </a:r>
            <a:endParaRPr lang="en-US" altLang="ja-JP" sz="2000" dirty="0" smtClean="0">
              <a:solidFill>
                <a:schemeClr val="bg1"/>
              </a:solidFill>
            </a:endParaRPr>
          </a:p>
          <a:p>
            <a:r>
              <a:rPr lang="ja-JP" altLang="en-US" sz="1200" dirty="0">
                <a:solidFill>
                  <a:schemeClr val="bg1"/>
                </a:solidFill>
              </a:rPr>
              <a:t>　</a:t>
            </a:r>
            <a:endParaRPr lang="en-US" altLang="ja-JP" sz="1200" dirty="0">
              <a:solidFill>
                <a:schemeClr val="bg1"/>
              </a:solidFill>
            </a:endParaRPr>
          </a:p>
          <a:p>
            <a:r>
              <a:rPr lang="ja-JP" altLang="en-US" sz="1200" i="1" dirty="0" smtClean="0">
                <a:solidFill>
                  <a:schemeClr val="bg1"/>
                </a:solidFill>
              </a:rPr>
              <a:t>　　　　　　　　　</a:t>
            </a:r>
            <a:r>
              <a:rPr lang="en-US" altLang="ja-JP" sz="2000" i="1" dirty="0" smtClean="0">
                <a:solidFill>
                  <a:schemeClr val="bg1"/>
                </a:solidFill>
              </a:rPr>
              <a:t>Start 13:00-16:30                 2020.11.1 and 29</a:t>
            </a:r>
            <a:r>
              <a:rPr lang="ja-JP" altLang="en-US" sz="2000" dirty="0" smtClean="0">
                <a:solidFill>
                  <a:schemeClr val="bg1"/>
                </a:solidFill>
              </a:rPr>
              <a:t>　　田原宏一</a:t>
            </a:r>
            <a:endParaRPr lang="en-US" altLang="ja-JP" sz="2000" dirty="0" smtClean="0">
              <a:solidFill>
                <a:schemeClr val="bg1"/>
              </a:solidFill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323528" y="4293096"/>
            <a:ext cx="8496944" cy="22322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</a:rPr>
              <a:t>新しい生活様式における学校の衛生管理</a:t>
            </a:r>
            <a:endParaRPr lang="en-US" altLang="ja-JP" sz="32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ja-JP" sz="3200" dirty="0" smtClean="0">
                <a:solidFill>
                  <a:schemeClr val="tx2">
                    <a:lumMod val="75000"/>
                  </a:schemeClr>
                </a:solidFill>
              </a:rPr>
              <a:t>You tube</a:t>
            </a:r>
            <a:r>
              <a:rPr lang="ja-JP" altLang="en-US" sz="3200" dirty="0" smtClean="0">
                <a:solidFill>
                  <a:schemeClr val="tx2">
                    <a:lumMod val="75000"/>
                  </a:schemeClr>
                </a:solidFill>
              </a:rPr>
              <a:t>　（換気編）　の解説</a:t>
            </a:r>
            <a:endParaRPr lang="en-US" altLang="ja-JP" sz="32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0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0862" t="15000" r="22437" b="15000"/>
          <a:stretch/>
        </p:blipFill>
        <p:spPr>
          <a:xfrm>
            <a:off x="-396552" y="1"/>
            <a:ext cx="9876344" cy="685857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4211960" y="6453336"/>
            <a:ext cx="4917232" cy="390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ja-JP" altLang="en-US" sz="1800" dirty="0" smtClean="0"/>
              <a:t>三菱電機ＨＰより引用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1798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9288" t="12201" r="34250" b="9400"/>
          <a:stretch/>
        </p:blipFill>
        <p:spPr>
          <a:xfrm>
            <a:off x="827584" y="-1"/>
            <a:ext cx="7236296" cy="6868349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72008" y="836712"/>
            <a:ext cx="2267744" cy="648072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/>
              <a:t>熱気・寒気</a:t>
            </a:r>
            <a:endParaRPr kumimoji="1" lang="ja-JP" altLang="en-US" sz="3200" dirty="0"/>
          </a:p>
        </p:txBody>
      </p:sp>
      <p:sp>
        <p:nvSpPr>
          <p:cNvPr id="6" name="角丸四角形 5"/>
          <p:cNvSpPr/>
          <p:nvPr/>
        </p:nvSpPr>
        <p:spPr>
          <a:xfrm>
            <a:off x="6732240" y="855778"/>
            <a:ext cx="2267744" cy="648072"/>
          </a:xfrm>
          <a:prstGeom prst="roundRect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/>
              <a:t>防虫</a:t>
            </a:r>
            <a:endParaRPr kumimoji="1" lang="ja-JP" altLang="en-US" sz="3200" dirty="0"/>
          </a:p>
        </p:txBody>
      </p:sp>
      <p:sp>
        <p:nvSpPr>
          <p:cNvPr id="7" name="角丸四角形 6"/>
          <p:cNvSpPr/>
          <p:nvPr/>
        </p:nvSpPr>
        <p:spPr>
          <a:xfrm>
            <a:off x="76166" y="4221088"/>
            <a:ext cx="2267744" cy="64807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/>
              <a:t>塵埃</a:t>
            </a:r>
            <a:endParaRPr kumimoji="1" lang="ja-JP" altLang="en-US" sz="3200" dirty="0"/>
          </a:p>
        </p:txBody>
      </p:sp>
      <p:sp>
        <p:nvSpPr>
          <p:cNvPr id="8" name="角丸四角形 7"/>
          <p:cNvSpPr/>
          <p:nvPr/>
        </p:nvSpPr>
        <p:spPr>
          <a:xfrm>
            <a:off x="6732240" y="4221088"/>
            <a:ext cx="2267744" cy="648072"/>
          </a:xfrm>
          <a:prstGeom prst="roundRect">
            <a:avLst/>
          </a:prstGeom>
          <a:solidFill>
            <a:srgbClr val="7030A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/>
              <a:t>騒音・音漏</a:t>
            </a:r>
            <a:endParaRPr kumimoji="1" lang="ja-JP" altLang="en-US" sz="3200" dirty="0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-2577480" y="6453336"/>
            <a:ext cx="4917232" cy="390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ja-JP" altLang="en-US" sz="1800" dirty="0" smtClean="0"/>
              <a:t>三菱電機ＨＰより引用</a:t>
            </a:r>
            <a:endParaRPr lang="ja-JP" altLang="en-US" sz="1800" dirty="0"/>
          </a:p>
        </p:txBody>
      </p:sp>
      <p:sp>
        <p:nvSpPr>
          <p:cNvPr id="10" name="角丸四角形 9"/>
          <p:cNvSpPr/>
          <p:nvPr/>
        </p:nvSpPr>
        <p:spPr>
          <a:xfrm>
            <a:off x="683568" y="3068960"/>
            <a:ext cx="7776864" cy="1008112"/>
          </a:xfrm>
          <a:prstGeom prst="roundRect">
            <a:avLst/>
          </a:prstGeom>
          <a:solidFill>
            <a:srgbClr val="FFC000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換気はとても重要ですが</a:t>
            </a:r>
            <a:endParaRPr kumimoji="1" lang="en-US" altLang="ja-JP" sz="28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</a:rPr>
              <a:t>学校</a:t>
            </a:r>
            <a:r>
              <a:rPr lang="ja-JP" altLang="en-US" sz="2800" dirty="0">
                <a:solidFill>
                  <a:schemeClr val="tx1"/>
                </a:solidFill>
              </a:rPr>
              <a:t>現場</a:t>
            </a:r>
            <a:r>
              <a:rPr lang="ja-JP" altLang="en-US" sz="2800" dirty="0" smtClean="0">
                <a:solidFill>
                  <a:schemeClr val="tx1"/>
                </a:solidFill>
              </a:rPr>
              <a:t>の実情に合わせたきめ細やかな対応を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2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9838" t="9400" r="29525" b="8001"/>
          <a:stretch/>
        </p:blipFill>
        <p:spPr>
          <a:xfrm>
            <a:off x="0" y="34305"/>
            <a:ext cx="9129192" cy="6995095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4211960" y="1916832"/>
            <a:ext cx="4917232" cy="390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ja-JP" altLang="en-US" sz="1800" dirty="0" smtClean="0"/>
              <a:t>三菱電機ＨＰより引用</a:t>
            </a:r>
            <a:endParaRPr lang="ja-JP" altLang="en-US" sz="18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11453" t="38332" r="39523" b="8950"/>
          <a:stretch/>
        </p:blipFill>
        <p:spPr>
          <a:xfrm>
            <a:off x="14808" y="476672"/>
            <a:ext cx="10833140" cy="6552728"/>
          </a:xfrm>
          <a:prstGeom prst="rect">
            <a:avLst/>
          </a:prstGeom>
        </p:spPr>
      </p:pic>
      <p:sp>
        <p:nvSpPr>
          <p:cNvPr id="7" name="下矢印 6"/>
          <p:cNvSpPr/>
          <p:nvPr/>
        </p:nvSpPr>
        <p:spPr>
          <a:xfrm>
            <a:off x="3059832" y="2780928"/>
            <a:ext cx="504056" cy="1224136"/>
          </a:xfrm>
          <a:prstGeom prst="down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下矢印 7"/>
          <p:cNvSpPr/>
          <p:nvPr/>
        </p:nvSpPr>
        <p:spPr>
          <a:xfrm>
            <a:off x="5076056" y="2245730"/>
            <a:ext cx="504056" cy="1224136"/>
          </a:xfrm>
          <a:prstGeom prst="down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>
            <a:off x="7596336" y="2695993"/>
            <a:ext cx="504056" cy="1224136"/>
          </a:xfrm>
          <a:prstGeom prst="down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2483768" y="2132856"/>
            <a:ext cx="162535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rgbClr val="0070C0"/>
                </a:solidFill>
              </a:rPr>
              <a:t>休み時間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515408" y="1602101"/>
            <a:ext cx="162535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rgbClr val="0070C0"/>
                </a:solidFill>
              </a:rPr>
              <a:t>休み時間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7020272" y="2047921"/>
            <a:ext cx="162535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rgbClr val="0070C0"/>
                </a:solidFill>
              </a:rPr>
              <a:t>掃除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9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711" y="44624"/>
            <a:ext cx="6291481" cy="72008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kumimoji="1" lang="ja-JP" altLang="en-US" sz="3600" dirty="0" smtClean="0"/>
              <a:t>　エアコンについて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908720"/>
            <a:ext cx="9289032" cy="6048672"/>
          </a:xfrm>
        </p:spPr>
        <p:txBody>
          <a:bodyPr/>
          <a:lstStyle/>
          <a:p>
            <a:r>
              <a:rPr kumimoji="1" lang="ja-JP" altLang="en-US" dirty="0" smtClean="0"/>
              <a:t>エアコンはこまめに入り切りする？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 </a:t>
            </a:r>
            <a:r>
              <a:rPr lang="ja-JP" altLang="en-US" dirty="0" smtClean="0">
                <a:solidFill>
                  <a:srgbClr val="0070C0"/>
                </a:solidFill>
              </a:rPr>
              <a:t>→　</a:t>
            </a:r>
            <a:r>
              <a:rPr lang="en-US" altLang="ja-JP" dirty="0" smtClean="0">
                <a:solidFill>
                  <a:srgbClr val="0070C0"/>
                </a:solidFill>
              </a:rPr>
              <a:t>NO</a:t>
            </a:r>
            <a:r>
              <a:rPr lang="ja-JP" altLang="en-US" dirty="0" smtClean="0">
                <a:solidFill>
                  <a:srgbClr val="0070C0"/>
                </a:solidFill>
              </a:rPr>
              <a:t>　弱でも連続運転がオススメです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kumimoji="1" lang="ja-JP" altLang="en-US" sz="1200" dirty="0"/>
              <a:t>　</a:t>
            </a:r>
            <a:r>
              <a:rPr kumimoji="1" lang="ja-JP" altLang="en-US" sz="1200" dirty="0" smtClean="0"/>
              <a:t>　</a:t>
            </a:r>
            <a:endParaRPr kumimoji="1" lang="en-US" altLang="ja-JP" sz="1200" dirty="0"/>
          </a:p>
          <a:p>
            <a:r>
              <a:rPr lang="ja-JP" altLang="en-US" dirty="0" smtClean="0"/>
              <a:t>換気扇や扇風機は稼働させるのか？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>
                <a:solidFill>
                  <a:srgbClr val="0070C0"/>
                </a:solidFill>
              </a:rPr>
              <a:t>　</a:t>
            </a:r>
            <a:r>
              <a:rPr kumimoji="1" lang="ja-JP" altLang="en-US" dirty="0" smtClean="0">
                <a:solidFill>
                  <a:srgbClr val="0070C0"/>
                </a:solidFill>
              </a:rPr>
              <a:t> </a:t>
            </a:r>
            <a:r>
              <a:rPr lang="ja-JP" altLang="en-US" dirty="0" smtClean="0">
                <a:solidFill>
                  <a:srgbClr val="0070C0"/>
                </a:solidFill>
              </a:rPr>
              <a:t>→　基本は稼働させておく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kumimoji="1" lang="ja-JP" altLang="en-US" dirty="0" smtClean="0">
                <a:solidFill>
                  <a:srgbClr val="0070C0"/>
                </a:solidFill>
              </a:rPr>
              <a:t>　　　  ただしこれも現場の状況を見て対応</a:t>
            </a:r>
            <a:endParaRPr kumimoji="1" lang="en-US" altLang="ja-JP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0070C0"/>
                </a:solidFill>
              </a:rPr>
              <a:t>　</a:t>
            </a:r>
            <a:r>
              <a:rPr lang="ja-JP" altLang="en-US" dirty="0" smtClean="0">
                <a:solidFill>
                  <a:srgbClr val="0070C0"/>
                </a:solidFill>
              </a:rPr>
              <a:t>　　  エアコンは学習しやすい温度を作る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kumimoji="1" lang="ja-JP" altLang="en-US" dirty="0">
                <a:solidFill>
                  <a:srgbClr val="0070C0"/>
                </a:solidFill>
              </a:rPr>
              <a:t>　</a:t>
            </a:r>
            <a:r>
              <a:rPr kumimoji="1" lang="ja-JP" altLang="en-US" dirty="0" smtClean="0">
                <a:solidFill>
                  <a:srgbClr val="0070C0"/>
                </a:solidFill>
              </a:rPr>
              <a:t>　　  ひとつの手段</a:t>
            </a:r>
            <a:endParaRPr kumimoji="1" lang="en-US" altLang="ja-JP" dirty="0" smtClean="0">
              <a:solidFill>
                <a:srgbClr val="0070C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95536" y="5589240"/>
            <a:ext cx="8424936" cy="1080120"/>
          </a:xfrm>
          <a:prstGeom prst="rect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>
                <a:solidFill>
                  <a:srgbClr val="0070C0"/>
                </a:solidFill>
              </a:rPr>
              <a:t>備え付けられている機械の特性を理解する</a:t>
            </a:r>
            <a:endParaRPr kumimoji="1" lang="ja-JP" altLang="en-US" sz="3200" dirty="0">
              <a:solidFill>
                <a:srgbClr val="0070C0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95536" y="1520788"/>
            <a:ext cx="748883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539552" y="2924944"/>
            <a:ext cx="7488832" cy="237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506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711" y="44624"/>
            <a:ext cx="6291481" cy="72008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kumimoji="1" lang="ja-JP" altLang="en-US" sz="3600" dirty="0" smtClean="0"/>
              <a:t>　換気扇について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908720"/>
            <a:ext cx="9289032" cy="6048672"/>
          </a:xfrm>
        </p:spPr>
        <p:txBody>
          <a:bodyPr/>
          <a:lstStyle/>
          <a:p>
            <a:r>
              <a:rPr kumimoji="1" lang="ja-JP" altLang="en-US" dirty="0" smtClean="0"/>
              <a:t>室内に換気扇が設置されていれば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 積極的に</a:t>
            </a:r>
            <a:r>
              <a:rPr lang="ja-JP" altLang="en-US" dirty="0" smtClean="0"/>
              <a:t>お使い下さい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 </a:t>
            </a:r>
            <a:r>
              <a:rPr lang="ja-JP" altLang="en-US" dirty="0" smtClean="0">
                <a:solidFill>
                  <a:srgbClr val="0070C0"/>
                </a:solidFill>
              </a:rPr>
              <a:t>→強制吸・排気により空気の流れが起こります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kumimoji="1" lang="ja-JP" altLang="en-US" sz="1200" dirty="0"/>
              <a:t>　</a:t>
            </a:r>
            <a:r>
              <a:rPr kumimoji="1" lang="ja-JP" altLang="en-US" sz="1200" dirty="0" smtClean="0"/>
              <a:t>　</a:t>
            </a:r>
            <a:endParaRPr kumimoji="1" lang="en-US" altLang="ja-JP" sz="1200" dirty="0"/>
          </a:p>
          <a:p>
            <a:r>
              <a:rPr lang="ja-JP" altLang="en-US" dirty="0" smtClean="0"/>
              <a:t>使用により室内が寒くなってしまいます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 </a:t>
            </a:r>
            <a:r>
              <a:rPr lang="ja-JP" altLang="en-US" dirty="0" smtClean="0">
                <a:solidFill>
                  <a:srgbClr val="0070C0"/>
                </a:solidFill>
              </a:rPr>
              <a:t>→常時運転でなくとも構いません（柔軟な対応）</a:t>
            </a:r>
            <a:endParaRPr lang="en-US" altLang="ja-JP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ja-JP" altLang="en-US" sz="1200" dirty="0" smtClean="0"/>
              <a:t>　　</a:t>
            </a:r>
            <a:endParaRPr lang="en-US" altLang="ja-JP" sz="1200" dirty="0" smtClean="0"/>
          </a:p>
          <a:p>
            <a:r>
              <a:rPr kumimoji="1" lang="ja-JP" altLang="en-US" dirty="0" smtClean="0"/>
              <a:t>音が気になります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 </a:t>
            </a:r>
            <a:r>
              <a:rPr lang="ja-JP" altLang="en-US" dirty="0" smtClean="0">
                <a:solidFill>
                  <a:srgbClr val="0070C0"/>
                </a:solidFill>
              </a:rPr>
              <a:t>→実情に応じて、学習の妨げにならない配慮を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ja-JP" altLang="en-US" sz="1200" dirty="0">
                <a:solidFill>
                  <a:srgbClr val="0070C0"/>
                </a:solidFill>
              </a:rPr>
              <a:t>　</a:t>
            </a:r>
            <a:r>
              <a:rPr lang="ja-JP" altLang="en-US" sz="1200" dirty="0" smtClean="0">
                <a:solidFill>
                  <a:srgbClr val="0070C0"/>
                </a:solidFill>
              </a:rPr>
              <a:t>　</a:t>
            </a:r>
            <a:endParaRPr lang="en-US" altLang="ja-JP" sz="12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kumimoji="1" lang="ja-JP" altLang="en-US" dirty="0" smtClean="0">
                <a:solidFill>
                  <a:srgbClr val="0070C0"/>
                </a:solidFill>
              </a:rPr>
              <a:t>　　　</a:t>
            </a:r>
            <a:endParaRPr kumimoji="1" lang="en-US" altLang="ja-JP" dirty="0" smtClean="0">
              <a:solidFill>
                <a:srgbClr val="0070C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95536" y="5589240"/>
            <a:ext cx="8424936" cy="1080120"/>
          </a:xfrm>
          <a:prstGeom prst="rect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>
                <a:solidFill>
                  <a:srgbClr val="0070C0"/>
                </a:solidFill>
              </a:rPr>
              <a:t>なぜ使うのか？を、児童生徒に理解させる</a:t>
            </a:r>
            <a:endParaRPr kumimoji="1" lang="ja-JP" altLang="en-US" sz="3200" dirty="0">
              <a:solidFill>
                <a:srgbClr val="0070C0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1520" y="2060848"/>
            <a:ext cx="8352928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95536" y="3429000"/>
            <a:ext cx="820891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95536" y="4725144"/>
            <a:ext cx="820891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031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3538" t="9401" r="46850" b="6600"/>
          <a:stretch/>
        </p:blipFill>
        <p:spPr>
          <a:xfrm>
            <a:off x="1619672" y="1751608"/>
            <a:ext cx="4838938" cy="4608512"/>
          </a:xfrm>
          <a:prstGeom prst="rect">
            <a:avLst/>
          </a:prstGeom>
        </p:spPr>
      </p:pic>
      <p:pic>
        <p:nvPicPr>
          <p:cNvPr id="1026" name="Picture 2" descr="楽天市場】鯛勝産業 鯛勝産業 HX-451 | 価格比較 - 商品価格ナビ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27448"/>
            <a:ext cx="3256831" cy="32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8711" y="44624"/>
            <a:ext cx="6291481" cy="72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600" dirty="0" smtClean="0"/>
              <a:t>　サーキュレーター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81237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3538" t="9401" r="46850" b="6600"/>
          <a:stretch/>
        </p:blipFill>
        <p:spPr>
          <a:xfrm>
            <a:off x="1619672" y="1751608"/>
            <a:ext cx="4838938" cy="4608512"/>
          </a:xfrm>
          <a:prstGeom prst="rect">
            <a:avLst/>
          </a:prstGeom>
        </p:spPr>
      </p:pic>
      <p:pic>
        <p:nvPicPr>
          <p:cNvPr id="1026" name="Picture 2" descr="楽天市場】鯛勝産業 鯛勝産業 HX-451 | 価格比較 - 商品価格ナビ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00" r="90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6872"/>
            <a:ext cx="1175159" cy="117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8711" y="44624"/>
            <a:ext cx="6291481" cy="72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600" dirty="0" smtClean="0"/>
              <a:t>　サーキュレーター</a:t>
            </a:r>
            <a:endParaRPr lang="ja-JP" altLang="en-US" sz="3600" dirty="0"/>
          </a:p>
        </p:txBody>
      </p:sp>
      <p:pic>
        <p:nvPicPr>
          <p:cNvPr id="2" name="コンテンツ プレースホルダー 1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035" b="99908" l="1168" r="37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141" r="61816"/>
          <a:stretch/>
        </p:blipFill>
        <p:spPr>
          <a:xfrm>
            <a:off x="971600" y="2276872"/>
            <a:ext cx="4034499" cy="1494481"/>
          </a:xfrm>
        </p:spPr>
      </p:pic>
      <p:pic>
        <p:nvPicPr>
          <p:cNvPr id="7" name="コンテンツ プレースホルダー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035" b="99908" l="1168" r="37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141" r="61816"/>
          <a:stretch/>
        </p:blipFill>
        <p:spPr>
          <a:xfrm rot="19576604">
            <a:off x="1933169" y="3691693"/>
            <a:ext cx="4034499" cy="1494481"/>
          </a:xfrm>
          <a:prstGeom prst="rect">
            <a:avLst/>
          </a:prstGeom>
        </p:spPr>
      </p:pic>
      <p:pic>
        <p:nvPicPr>
          <p:cNvPr id="8" name="コンテンツ プレースホルダー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035" b="99908" l="1168" r="37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141" r="61816"/>
          <a:stretch/>
        </p:blipFill>
        <p:spPr>
          <a:xfrm rot="20413512">
            <a:off x="5637131" y="1247980"/>
            <a:ext cx="3556945" cy="1317583"/>
          </a:xfrm>
          <a:prstGeom prst="rect">
            <a:avLst/>
          </a:prstGeom>
        </p:spPr>
      </p:pic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107504" y="908720"/>
            <a:ext cx="9289032" cy="604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 smtClean="0"/>
              <a:t>大切なのは「 </a:t>
            </a:r>
            <a:r>
              <a:rPr lang="ja-JP" altLang="en-US" dirty="0" smtClean="0">
                <a:solidFill>
                  <a:srgbClr val="0070C0"/>
                </a:solidFill>
              </a:rPr>
              <a:t>空気の流れ </a:t>
            </a:r>
            <a:r>
              <a:rPr lang="ja-JP" altLang="en-US" dirty="0" smtClean="0"/>
              <a:t>」を作ること</a:t>
            </a:r>
            <a:endParaRPr lang="en-US" altLang="ja-JP" dirty="0" smtClean="0">
              <a:solidFill>
                <a:srgbClr val="0070C0"/>
              </a:solidFill>
            </a:endParaRP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6697999" y="2527897"/>
            <a:ext cx="6696744" cy="504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dirty="0" smtClean="0">
                <a:solidFill>
                  <a:srgbClr val="0070C0"/>
                </a:solidFill>
              </a:rPr>
              <a:t>その先の</a:t>
            </a:r>
            <a:endParaRPr lang="en-US" altLang="ja-JP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ja-JP" altLang="en-US" sz="2400" dirty="0" smtClean="0">
                <a:solidFill>
                  <a:srgbClr val="0070C0"/>
                </a:solidFill>
              </a:rPr>
              <a:t>廊下</a:t>
            </a:r>
            <a:r>
              <a:rPr lang="ja-JP" altLang="en-US" sz="2400" dirty="0">
                <a:solidFill>
                  <a:srgbClr val="0070C0"/>
                </a:solidFill>
              </a:rPr>
              <a:t>側</a:t>
            </a:r>
            <a:r>
              <a:rPr lang="ja-JP" altLang="en-US" sz="2400" dirty="0" smtClean="0">
                <a:solidFill>
                  <a:srgbClr val="0070C0"/>
                </a:solidFill>
              </a:rPr>
              <a:t>の窓 </a:t>
            </a:r>
            <a:r>
              <a:rPr lang="ja-JP" altLang="en-US" sz="2400" dirty="0" smtClean="0"/>
              <a:t>も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開いているか</a:t>
            </a: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 smtClean="0"/>
              <a:t>限られた台数で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空気の流れを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考える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dirty="0" smtClean="0">
                <a:solidFill>
                  <a:srgbClr val="FF0000"/>
                </a:solidFill>
              </a:rPr>
              <a:t>答えは１つ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dirty="0" smtClean="0">
                <a:solidFill>
                  <a:srgbClr val="FF0000"/>
                </a:solidFill>
              </a:rPr>
              <a:t>ではない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dirty="0" smtClean="0">
              <a:solidFill>
                <a:srgbClr val="0070C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483768" y="908720"/>
            <a:ext cx="2016224" cy="576064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6630161" y="2448047"/>
            <a:ext cx="1688306" cy="903957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6696696" y="5589240"/>
            <a:ext cx="2123775" cy="1152128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143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146" name="Picture 2" descr="後から見た教室の等角投影図 イラスト素材 [ 4326970 ] - フォトライブラリー photolibrary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3625" r="6200" b="3324"/>
          <a:stretch/>
        </p:blipFill>
        <p:spPr bwMode="auto">
          <a:xfrm>
            <a:off x="390364" y="116632"/>
            <a:ext cx="8363272" cy="657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扇風機のイラスト - 横・正面・カラー別の夏家電素材 - チコデザ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92080" y="4941168"/>
            <a:ext cx="1250937" cy="138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矢印ベクトル図形のイラスト素材・ベクタ - Image 35467958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3" b="89840" l="2308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194" y="3371164"/>
            <a:ext cx="4873646" cy="210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0" y="187774"/>
            <a:ext cx="4427984" cy="9361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dirty="0" smtClean="0">
                <a:solidFill>
                  <a:schemeClr val="tx1"/>
                </a:solidFill>
              </a:rPr>
              <a:t>和歌山県薬剤師会様</a:t>
            </a:r>
            <a:endParaRPr kumimoji="1" lang="en-US" altLang="ja-JP" sz="2800" dirty="0" smtClean="0">
              <a:solidFill>
                <a:schemeClr val="tx1"/>
              </a:solidFill>
            </a:endParaRPr>
          </a:p>
          <a:p>
            <a:r>
              <a:rPr lang="ja-JP" altLang="en-US" sz="2800" dirty="0" smtClean="0">
                <a:solidFill>
                  <a:schemeClr val="tx1"/>
                </a:solidFill>
              </a:rPr>
              <a:t>からの情報提供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871031" y="274639"/>
            <a:ext cx="4427984" cy="18415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 smtClean="0">
                <a:solidFill>
                  <a:schemeClr val="tx1"/>
                </a:solidFill>
              </a:rPr>
              <a:t>ＡＣなし、</a:t>
            </a:r>
            <a:r>
              <a:rPr lang="ja-JP" altLang="en-US" sz="3200" dirty="0" smtClean="0">
                <a:solidFill>
                  <a:schemeClr val="tx1"/>
                </a:solidFill>
              </a:rPr>
              <a:t>扇風機１台</a:t>
            </a:r>
            <a:endParaRPr lang="en-US" altLang="ja-JP" sz="3200" dirty="0" smtClean="0">
              <a:solidFill>
                <a:schemeClr val="tx1"/>
              </a:solidFill>
            </a:endParaRPr>
          </a:p>
          <a:p>
            <a:r>
              <a:rPr kumimoji="1" lang="ja-JP" altLang="en-US" sz="3200" dirty="0" smtClean="0">
                <a:solidFill>
                  <a:srgbClr val="FF0000"/>
                </a:solidFill>
              </a:rPr>
              <a:t>①外に向けて設置</a:t>
            </a:r>
            <a:endParaRPr kumimoji="1" lang="en-US" altLang="ja-JP" sz="3200" dirty="0" smtClean="0">
              <a:solidFill>
                <a:srgbClr val="FF0000"/>
              </a:solidFill>
            </a:endParaRPr>
          </a:p>
          <a:p>
            <a:r>
              <a:rPr lang="ja-JP" altLang="en-US" sz="3200" dirty="0" smtClean="0">
                <a:solidFill>
                  <a:schemeClr val="tx1"/>
                </a:solidFill>
              </a:rPr>
              <a:t>②内に向けて設置</a:t>
            </a:r>
            <a:endParaRPr kumimoji="1" lang="ja-JP" altLang="en-US" sz="3200" dirty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0" y="1124744"/>
            <a:ext cx="4427984" cy="93610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dirty="0" smtClean="0">
                <a:solidFill>
                  <a:schemeClr val="bg1"/>
                </a:solidFill>
              </a:rPr>
              <a:t>質問です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4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146" name="Picture 2" descr="後から見た教室の等角投影図 イラスト素材 [ 4326970 ] - フォトライブラリー photolibrary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3625" r="6200" b="3324"/>
          <a:stretch/>
        </p:blipFill>
        <p:spPr bwMode="auto">
          <a:xfrm>
            <a:off x="390364" y="158141"/>
            <a:ext cx="8363272" cy="657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扇風機のイラスト - 横・正面・カラー別の夏家電素材 - チコデザ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7624" y="4423890"/>
            <a:ext cx="1250937" cy="138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平行四辺形 2"/>
          <p:cNvSpPr/>
          <p:nvPr/>
        </p:nvSpPr>
        <p:spPr>
          <a:xfrm rot="19880711">
            <a:off x="5033127" y="797371"/>
            <a:ext cx="622541" cy="280284"/>
          </a:xfrm>
          <a:prstGeom prst="parallelogram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052" name="Picture 4" descr="矢印ベクトル図形のイラスト素材・ベクタ - Image 35467958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3" b="89840" l="2308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725">
            <a:off x="-63277" y="2948455"/>
            <a:ext cx="4873646" cy="210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4871031" y="274639"/>
            <a:ext cx="4427984" cy="18415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 smtClean="0">
                <a:solidFill>
                  <a:schemeClr val="tx1"/>
                </a:solidFill>
              </a:rPr>
              <a:t>ＡＣなし、</a:t>
            </a:r>
            <a:r>
              <a:rPr lang="ja-JP" altLang="en-US" sz="3200" dirty="0" smtClean="0">
                <a:solidFill>
                  <a:schemeClr val="tx1"/>
                </a:solidFill>
              </a:rPr>
              <a:t>扇風機１台</a:t>
            </a:r>
            <a:endParaRPr lang="en-US" altLang="ja-JP" sz="3200" dirty="0" smtClean="0">
              <a:solidFill>
                <a:schemeClr val="tx1"/>
              </a:solidFill>
            </a:endParaRPr>
          </a:p>
          <a:p>
            <a:r>
              <a:rPr kumimoji="1" lang="ja-JP" altLang="en-US" sz="3200" dirty="0" smtClean="0">
                <a:solidFill>
                  <a:schemeClr val="tx1"/>
                </a:solidFill>
              </a:rPr>
              <a:t>①外に向けて設置</a:t>
            </a:r>
            <a:endParaRPr kumimoji="1" lang="en-US" altLang="ja-JP" sz="3200" dirty="0" smtClean="0">
              <a:solidFill>
                <a:schemeClr val="tx1"/>
              </a:solidFill>
            </a:endParaRPr>
          </a:p>
          <a:p>
            <a:r>
              <a:rPr lang="ja-JP" altLang="en-US" sz="3200" dirty="0" smtClean="0">
                <a:solidFill>
                  <a:srgbClr val="FF0000"/>
                </a:solidFill>
              </a:rPr>
              <a:t>②内に向けて設置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4" name="ドーナツ 3"/>
          <p:cNvSpPr/>
          <p:nvPr/>
        </p:nvSpPr>
        <p:spPr>
          <a:xfrm>
            <a:off x="5067828" y="2564904"/>
            <a:ext cx="3312368" cy="3300283"/>
          </a:xfrm>
          <a:prstGeom prst="donut">
            <a:avLst/>
          </a:pr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79512" y="5575046"/>
            <a:ext cx="10715050" cy="1238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3200" dirty="0" smtClean="0">
                <a:solidFill>
                  <a:srgbClr val="FF0000"/>
                </a:solidFill>
              </a:rPr>
              <a:t>※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絶対内向きしかダメではない</a:t>
            </a:r>
            <a:endParaRPr kumimoji="1" lang="en-US" altLang="ja-JP" sz="3200" dirty="0" smtClean="0">
              <a:solidFill>
                <a:srgbClr val="FF0000"/>
              </a:solidFill>
            </a:endParaRPr>
          </a:p>
          <a:p>
            <a:r>
              <a:rPr lang="ja-JP" altLang="en-US" sz="2800" dirty="0" smtClean="0">
                <a:solidFill>
                  <a:srgbClr val="FF0000"/>
                </a:solidFill>
              </a:rPr>
              <a:t>　  </a:t>
            </a:r>
            <a:r>
              <a:rPr lang="ja-JP" altLang="en-US" sz="3200" dirty="0" smtClean="0">
                <a:solidFill>
                  <a:srgbClr val="FF0000"/>
                </a:solidFill>
              </a:rPr>
              <a:t>内に向けた方がＣＯ２濃度が速く下がる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187774"/>
            <a:ext cx="4427984" cy="9361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dirty="0" smtClean="0">
                <a:solidFill>
                  <a:schemeClr val="tx1"/>
                </a:solidFill>
              </a:rPr>
              <a:t>和歌山県薬剤師会様</a:t>
            </a:r>
            <a:endParaRPr kumimoji="1" lang="en-US" altLang="ja-JP" sz="2800" dirty="0" smtClean="0">
              <a:solidFill>
                <a:schemeClr val="tx1"/>
              </a:solidFill>
            </a:endParaRPr>
          </a:p>
          <a:p>
            <a:r>
              <a:rPr lang="ja-JP" altLang="en-US" sz="2800" dirty="0" smtClean="0">
                <a:solidFill>
                  <a:schemeClr val="tx1"/>
                </a:solidFill>
              </a:rPr>
              <a:t>からの情報提供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0" y="1124744"/>
            <a:ext cx="4427984" cy="93610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dirty="0" smtClean="0">
                <a:solidFill>
                  <a:schemeClr val="bg1"/>
                </a:solidFill>
              </a:rPr>
              <a:t>答え）</a:t>
            </a:r>
            <a:r>
              <a:rPr lang="ja-JP" altLang="en-US" sz="3600" dirty="0">
                <a:solidFill>
                  <a:schemeClr val="bg1"/>
                </a:solidFill>
              </a:rPr>
              <a:t> </a:t>
            </a:r>
            <a:r>
              <a:rPr kumimoji="1" lang="ja-JP" altLang="en-US" sz="3600" dirty="0" smtClean="0">
                <a:solidFill>
                  <a:schemeClr val="bg1"/>
                </a:solidFill>
              </a:rPr>
              <a:t>②内に向ける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0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3538" t="9401" r="46850" b="6600"/>
          <a:stretch/>
        </p:blipFill>
        <p:spPr>
          <a:xfrm>
            <a:off x="1619672" y="1751608"/>
            <a:ext cx="4838938" cy="4608512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8711" y="44624"/>
            <a:ext cx="6291481" cy="72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600" dirty="0" smtClean="0"/>
              <a:t>　扇風機で代用可</a:t>
            </a:r>
            <a:endParaRPr lang="ja-JP" altLang="en-US" sz="3600" dirty="0"/>
          </a:p>
        </p:txBody>
      </p:sp>
      <p:pic>
        <p:nvPicPr>
          <p:cNvPr id="2" name="Picture 2" descr="扇風機」フリーイラスト - シンプルフリーイラス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9092"/>
            <a:ext cx="2283549" cy="228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左矢印 4"/>
          <p:cNvSpPr/>
          <p:nvPr/>
        </p:nvSpPr>
        <p:spPr>
          <a:xfrm>
            <a:off x="4985118" y="2636912"/>
            <a:ext cx="2028412" cy="821531"/>
          </a:xfrm>
          <a:prstGeom prst="lef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左矢印 7"/>
          <p:cNvSpPr/>
          <p:nvPr/>
        </p:nvSpPr>
        <p:spPr>
          <a:xfrm>
            <a:off x="605466" y="5085184"/>
            <a:ext cx="2028412" cy="821531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586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98374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こんな時は？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3538" t="9401" r="46850" b="6600"/>
          <a:stretch/>
        </p:blipFill>
        <p:spPr>
          <a:xfrm>
            <a:off x="1619672" y="1751608"/>
            <a:ext cx="4838938" cy="4608512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8711" y="44624"/>
            <a:ext cx="6291481" cy="72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600" dirty="0" smtClean="0"/>
              <a:t>　扇風機で代用可</a:t>
            </a:r>
            <a:endParaRPr lang="ja-JP" altLang="en-US" sz="3600" dirty="0"/>
          </a:p>
        </p:txBody>
      </p:sp>
      <p:pic>
        <p:nvPicPr>
          <p:cNvPr id="2" name="Picture 2" descr="扇風機」フリーイラスト - シンプルフリーイラス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9092"/>
            <a:ext cx="2283549" cy="228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左矢印 4"/>
          <p:cNvSpPr/>
          <p:nvPr/>
        </p:nvSpPr>
        <p:spPr>
          <a:xfrm>
            <a:off x="4985118" y="2636912"/>
            <a:ext cx="2028412" cy="821531"/>
          </a:xfrm>
          <a:prstGeom prst="lef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右矢印 6"/>
          <p:cNvSpPr/>
          <p:nvPr/>
        </p:nvSpPr>
        <p:spPr>
          <a:xfrm>
            <a:off x="893460" y="2134936"/>
            <a:ext cx="2028413" cy="80161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エアコン</a:t>
            </a:r>
            <a:endParaRPr kumimoji="1" lang="ja-JP" altLang="en-US" sz="2000" dirty="0"/>
          </a:p>
        </p:txBody>
      </p:sp>
      <p:sp>
        <p:nvSpPr>
          <p:cNvPr id="10" name="右矢印 9"/>
          <p:cNvSpPr/>
          <p:nvPr/>
        </p:nvSpPr>
        <p:spPr>
          <a:xfrm>
            <a:off x="6170615" y="5134350"/>
            <a:ext cx="2028413" cy="80161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58752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98374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こんな時は？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3538" t="9401" r="46850" b="6600"/>
          <a:stretch/>
        </p:blipFill>
        <p:spPr>
          <a:xfrm>
            <a:off x="1619672" y="1751608"/>
            <a:ext cx="4838938" cy="4608512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8711" y="44624"/>
            <a:ext cx="6291481" cy="72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600" dirty="0" smtClean="0"/>
              <a:t>　扇風機で代用可</a:t>
            </a:r>
            <a:endParaRPr lang="ja-JP" altLang="en-US" sz="3600" dirty="0"/>
          </a:p>
        </p:txBody>
      </p:sp>
      <p:pic>
        <p:nvPicPr>
          <p:cNvPr id="2" name="Picture 2" descr="扇風機」フリーイラスト - シンプルフリーイラス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9092"/>
            <a:ext cx="2283549" cy="228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右矢印 6"/>
          <p:cNvSpPr/>
          <p:nvPr/>
        </p:nvSpPr>
        <p:spPr>
          <a:xfrm>
            <a:off x="893460" y="2134936"/>
            <a:ext cx="2028413" cy="80161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エアコン</a:t>
            </a:r>
            <a:endParaRPr kumimoji="1" lang="ja-JP" altLang="en-US" sz="2000" dirty="0"/>
          </a:p>
        </p:txBody>
      </p:sp>
      <p:sp>
        <p:nvSpPr>
          <p:cNvPr id="9" name="左矢印 8"/>
          <p:cNvSpPr/>
          <p:nvPr/>
        </p:nvSpPr>
        <p:spPr>
          <a:xfrm>
            <a:off x="338540" y="2936554"/>
            <a:ext cx="2028412" cy="821531"/>
          </a:xfrm>
          <a:prstGeom prst="lef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/>
              <a:t>換気扇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43355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983743"/>
            <a:ext cx="7560840" cy="2301242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こんな時は？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3538" t="9401" r="46850" b="6600"/>
          <a:stretch/>
        </p:blipFill>
        <p:spPr>
          <a:xfrm>
            <a:off x="1619672" y="1751608"/>
            <a:ext cx="4838938" cy="4608512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8711" y="44624"/>
            <a:ext cx="6291481" cy="72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600" dirty="0" smtClean="0"/>
              <a:t>　扇風機で代用可</a:t>
            </a:r>
            <a:endParaRPr lang="ja-JP" altLang="en-US" sz="3600" dirty="0"/>
          </a:p>
        </p:txBody>
      </p:sp>
      <p:pic>
        <p:nvPicPr>
          <p:cNvPr id="2" name="Picture 2" descr="扇風機」フリーイラスト - シンプルフリーイラス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9092"/>
            <a:ext cx="2283549" cy="228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左矢印 4"/>
          <p:cNvSpPr/>
          <p:nvPr/>
        </p:nvSpPr>
        <p:spPr>
          <a:xfrm>
            <a:off x="4985118" y="2636912"/>
            <a:ext cx="2028412" cy="821531"/>
          </a:xfrm>
          <a:prstGeom prst="lef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四方向矢印吹き出し 7"/>
          <p:cNvSpPr/>
          <p:nvPr/>
        </p:nvSpPr>
        <p:spPr>
          <a:xfrm>
            <a:off x="2788466" y="2988207"/>
            <a:ext cx="2501350" cy="2016224"/>
          </a:xfrm>
          <a:prstGeom prst="quadArrowCallout">
            <a:avLst>
              <a:gd name="adj1" fmla="val 18515"/>
              <a:gd name="adj2" fmla="val 18515"/>
              <a:gd name="adj3" fmla="val 18515"/>
              <a:gd name="adj4" fmla="val 52835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/>
              <a:t>ビルトイン</a:t>
            </a:r>
            <a:endParaRPr kumimoji="1" lang="en-US" altLang="ja-JP" b="1" dirty="0" smtClean="0"/>
          </a:p>
          <a:p>
            <a:pPr algn="ctr"/>
            <a:r>
              <a:rPr lang="ja-JP" altLang="en-US" b="1" dirty="0"/>
              <a:t>エアコン</a:t>
            </a:r>
            <a:endParaRPr kumimoji="1" lang="ja-JP" altLang="en-US" b="1" dirty="0"/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6639544" y="3501008"/>
            <a:ext cx="5205264" cy="337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800" dirty="0" smtClean="0"/>
              <a:t>空気の流れを</a:t>
            </a:r>
            <a:endParaRPr lang="en-US" altLang="ja-JP" sz="2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800" dirty="0"/>
              <a:t>意識</a:t>
            </a:r>
            <a:r>
              <a:rPr lang="ja-JP" altLang="en-US" sz="2800" dirty="0" smtClean="0"/>
              <a:t>して</a:t>
            </a:r>
            <a:endParaRPr lang="en-US" altLang="ja-JP" sz="2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800" dirty="0" smtClean="0"/>
              <a:t>どう流すのか</a:t>
            </a:r>
            <a:endParaRPr lang="en-US" altLang="ja-JP" sz="2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800" dirty="0" smtClean="0"/>
              <a:t>現場の先生</a:t>
            </a:r>
            <a:endParaRPr lang="en-US" altLang="ja-JP" sz="2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800" dirty="0" smtClean="0"/>
              <a:t>児童生徒と</a:t>
            </a:r>
            <a:endParaRPr lang="en-US" altLang="ja-JP" sz="2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800" dirty="0"/>
              <a:t>考</a:t>
            </a:r>
            <a:r>
              <a:rPr lang="ja-JP" altLang="en-US" sz="2800" dirty="0" smtClean="0"/>
              <a:t>える</a:t>
            </a:r>
            <a:endParaRPr lang="en-US" altLang="ja-JP" sz="2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ja-JP" altLang="en-US" sz="2800" dirty="0"/>
          </a:p>
        </p:txBody>
      </p:sp>
      <p:sp>
        <p:nvSpPr>
          <p:cNvPr id="7" name="正方形/長方形 6"/>
          <p:cNvSpPr/>
          <p:nvPr/>
        </p:nvSpPr>
        <p:spPr>
          <a:xfrm>
            <a:off x="6639544" y="3501008"/>
            <a:ext cx="2504456" cy="3168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872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16" y="181447"/>
            <a:ext cx="9140884" cy="943297"/>
          </a:xfrm>
          <a:solidFill>
            <a:srgbClr val="00CCFF"/>
          </a:solidFill>
        </p:spPr>
        <p:txBody>
          <a:bodyPr/>
          <a:lstStyle/>
          <a:p>
            <a:r>
              <a:rPr kumimoji="1" lang="ja-JP" altLang="en-US" dirty="0" smtClean="0"/>
              <a:t>基本は天窓</a:t>
            </a:r>
            <a:r>
              <a:rPr kumimoji="1" lang="ja-JP" altLang="en-US" dirty="0" smtClean="0">
                <a:solidFill>
                  <a:schemeClr val="bg1"/>
                </a:solidFill>
              </a:rPr>
              <a:t>２０ｃｍ　</a:t>
            </a:r>
            <a:r>
              <a:rPr kumimoji="1" lang="ja-JP" altLang="en-US" dirty="0" smtClean="0"/>
              <a:t>対角線</a:t>
            </a:r>
            <a:r>
              <a:rPr kumimoji="1" lang="ja-JP" altLang="en-US" dirty="0" smtClean="0">
                <a:solidFill>
                  <a:schemeClr val="bg1"/>
                </a:solidFill>
              </a:rPr>
              <a:t>４０ｃｍ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026" name="Picture 2" descr="https://www.soroptimistphil.org/wp-content/uploads/2018/08/rental_room1_main01-800x4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"/>
          <a:stretch/>
        </p:blipFill>
        <p:spPr bwMode="auto">
          <a:xfrm>
            <a:off x="0" y="1511927"/>
            <a:ext cx="9180512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555776" y="2492896"/>
            <a:ext cx="144016" cy="864096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3419872" y="2636912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" name="Picture 2" descr="https://1.bp.blogspot.com/-NR7bgAoxMEc/VpjBrEsVRrI/AAAAAAAA26g/LyFhVeR_aH0/s1600/bg_school_rouk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t="13499" r="65070" b="16301"/>
          <a:stretch/>
        </p:blipFill>
        <p:spPr bwMode="auto">
          <a:xfrm>
            <a:off x="6804248" y="3714444"/>
            <a:ext cx="2317049" cy="317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1.bp.blogspot.com/-NR7bgAoxMEc/VpjBrEsVRrI/AAAAAAAA26g/LyFhVeR_aH0/s1600/bg_school_rouk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" t="15367" r="79576" b="17459"/>
          <a:stretch/>
        </p:blipFill>
        <p:spPr bwMode="auto">
          <a:xfrm>
            <a:off x="6888082" y="3810520"/>
            <a:ext cx="1065945" cy="300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下矢印 6"/>
          <p:cNvSpPr/>
          <p:nvPr/>
        </p:nvSpPr>
        <p:spPr>
          <a:xfrm rot="18501921">
            <a:off x="4591244" y="3283489"/>
            <a:ext cx="792088" cy="2304256"/>
          </a:xfrm>
          <a:prstGeom prst="down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対角線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6916460" y="3863180"/>
            <a:ext cx="607868" cy="2878187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8621825" y="3863180"/>
            <a:ext cx="339213" cy="2878187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四角形吹き出し 11"/>
          <p:cNvSpPr/>
          <p:nvPr/>
        </p:nvSpPr>
        <p:spPr>
          <a:xfrm>
            <a:off x="3838126" y="1412776"/>
            <a:ext cx="1021906" cy="792088"/>
          </a:xfrm>
          <a:prstGeom prst="wedgeRectCallout">
            <a:avLst>
              <a:gd name="adj1" fmla="val -71803"/>
              <a:gd name="adj2" fmla="val 100494"/>
            </a:avLst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/>
              <a:t>狭</a:t>
            </a:r>
            <a:endParaRPr kumimoji="1" lang="ja-JP" altLang="en-US" sz="3600" dirty="0"/>
          </a:p>
        </p:txBody>
      </p:sp>
      <p:sp>
        <p:nvSpPr>
          <p:cNvPr id="15" name="四角形吹き出し 14"/>
          <p:cNvSpPr/>
          <p:nvPr/>
        </p:nvSpPr>
        <p:spPr>
          <a:xfrm>
            <a:off x="5904794" y="1844824"/>
            <a:ext cx="1497220" cy="900246"/>
          </a:xfrm>
          <a:prstGeom prst="wedgeRectCallout">
            <a:avLst>
              <a:gd name="adj1" fmla="val 43386"/>
              <a:gd name="adj2" fmla="val 163384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/>
              <a:t>広</a:t>
            </a:r>
            <a:endParaRPr kumimoji="1" lang="ja-JP" altLang="en-US" sz="3600" dirty="0"/>
          </a:p>
        </p:txBody>
      </p:sp>
      <p:sp>
        <p:nvSpPr>
          <p:cNvPr id="14" name="正方形/長方形 13"/>
          <p:cNvSpPr/>
          <p:nvPr/>
        </p:nvSpPr>
        <p:spPr>
          <a:xfrm>
            <a:off x="2598848" y="3489976"/>
            <a:ext cx="144016" cy="864096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3410662" y="3517273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1359570" y="3409994"/>
            <a:ext cx="144016" cy="944077"/>
          </a:xfrm>
          <a:prstGeom prst="rect">
            <a:avLst/>
          </a:prstGeom>
          <a:solidFill>
            <a:srgbClr val="00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1359570" y="2204864"/>
            <a:ext cx="144016" cy="1021974"/>
          </a:xfrm>
          <a:prstGeom prst="rect">
            <a:avLst/>
          </a:prstGeom>
          <a:solidFill>
            <a:srgbClr val="00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129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185 L 0.07448 -0.0018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11" grpId="0" animBg="1"/>
      <p:bldP spid="12" grpId="0" animBg="1"/>
      <p:bldP spid="15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3074" name="Picture 2" descr="小中学校の教室に冷房は必要？ - Yahoo!ニュース みんなの意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522" y="0"/>
            <a:ext cx="103030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907704" y="4365103"/>
            <a:ext cx="7264896" cy="176105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800" dirty="0" smtClean="0"/>
              <a:t>右が壁、右前の天窓２０ｃｍ開放</a:t>
            </a:r>
            <a:endParaRPr lang="en-US" altLang="ja-JP" sz="2800" dirty="0" smtClean="0"/>
          </a:p>
          <a:p>
            <a:pPr algn="l"/>
            <a:r>
              <a:rPr lang="ja-JP" altLang="en-US" sz="2800" dirty="0" smtClean="0"/>
              <a:t>対角線の左後ろ側の窓、扉を４０ｃｍ開放</a:t>
            </a:r>
            <a:endParaRPr lang="en-US" altLang="ja-JP" sz="2800" dirty="0" smtClean="0"/>
          </a:p>
          <a:p>
            <a:pPr algn="l"/>
            <a:r>
              <a:rPr lang="ja-JP" altLang="en-US" sz="2800" dirty="0" smtClean="0"/>
              <a:t>気流が悪ければ右前入口に内向き扇風機</a:t>
            </a:r>
            <a:endParaRPr lang="en-US" altLang="ja-JP" sz="2800" dirty="0" smtClean="0"/>
          </a:p>
        </p:txBody>
      </p:sp>
      <p:sp>
        <p:nvSpPr>
          <p:cNvPr id="7" name="正方形/長方形 6"/>
          <p:cNvSpPr/>
          <p:nvPr/>
        </p:nvSpPr>
        <p:spPr>
          <a:xfrm>
            <a:off x="6804248" y="2636912"/>
            <a:ext cx="173022" cy="354766"/>
          </a:xfrm>
          <a:prstGeom prst="rect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7385891" y="2450503"/>
            <a:ext cx="173022" cy="354766"/>
          </a:xfrm>
          <a:prstGeom prst="rect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7745524" y="2359222"/>
            <a:ext cx="173022" cy="354766"/>
          </a:xfrm>
          <a:prstGeom prst="rect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8600289" y="2010840"/>
            <a:ext cx="148175" cy="554063"/>
          </a:xfrm>
          <a:prstGeom prst="rect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下矢印 10"/>
          <p:cNvSpPr/>
          <p:nvPr/>
        </p:nvSpPr>
        <p:spPr>
          <a:xfrm rot="4243185">
            <a:off x="3738053" y="2458519"/>
            <a:ext cx="792088" cy="2304256"/>
          </a:xfrm>
          <a:prstGeom prst="down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対角線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372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2050" name="Picture 2" descr="https://cdnspacemarket.com/uploads/attachments/339624/image.jpg?fit=crop&amp;width=1200&amp;height=800&amp;bg-color=9c9c9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788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907704" y="4365103"/>
            <a:ext cx="7264896" cy="176105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800" dirty="0" smtClean="0"/>
              <a:t>大型ＡＣ設置教室　対角線上の天窓開放</a:t>
            </a:r>
            <a:endParaRPr lang="en-US" altLang="ja-JP" sz="2800" dirty="0" smtClean="0"/>
          </a:p>
          <a:p>
            <a:pPr algn="l"/>
            <a:r>
              <a:rPr lang="ja-JP" altLang="en-US" sz="2800" dirty="0" smtClean="0"/>
              <a:t>気流が悪ければ左の内側窓の開放を促す</a:t>
            </a:r>
            <a:endParaRPr lang="en-US" altLang="ja-JP" sz="2800" dirty="0" smtClean="0"/>
          </a:p>
          <a:p>
            <a:pPr algn="l"/>
            <a:r>
              <a:rPr lang="ja-JP" altLang="en-US" sz="2800" dirty="0" smtClean="0">
                <a:solidFill>
                  <a:schemeClr val="bg1"/>
                </a:solidFill>
              </a:rPr>
              <a:t>答えは１つではない　なぜそう考えたか？</a:t>
            </a:r>
            <a:endParaRPr lang="en-US" altLang="ja-JP" sz="2800" dirty="0" smtClean="0">
              <a:solidFill>
                <a:schemeClr val="bg1"/>
              </a:solidFill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3707904" y="764704"/>
            <a:ext cx="2376264" cy="927572"/>
          </a:xfrm>
          <a:prstGeom prst="roundRect">
            <a:avLst/>
          </a:prstGeom>
          <a:noFill/>
          <a:ln w="1016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7276764" y="1417638"/>
            <a:ext cx="247564" cy="764914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四角形吹き出し 7"/>
          <p:cNvSpPr/>
          <p:nvPr/>
        </p:nvSpPr>
        <p:spPr>
          <a:xfrm>
            <a:off x="7880918" y="275147"/>
            <a:ext cx="1021906" cy="792088"/>
          </a:xfrm>
          <a:prstGeom prst="wedgeRectCallout">
            <a:avLst>
              <a:gd name="adj1" fmla="val -77639"/>
              <a:gd name="adj2" fmla="val 124335"/>
            </a:avLst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>
                <a:solidFill>
                  <a:schemeClr val="tx1"/>
                </a:solidFill>
              </a:rPr>
              <a:t>狭</a:t>
            </a:r>
            <a:endParaRPr kumimoji="1" lang="ja-JP" altLang="en-US" sz="3600" dirty="0">
              <a:solidFill>
                <a:schemeClr val="tx1"/>
              </a:solidFill>
            </a:endParaRPr>
          </a:p>
        </p:txBody>
      </p:sp>
      <p:sp>
        <p:nvSpPr>
          <p:cNvPr id="9" name="四角形吹き出し 8"/>
          <p:cNvSpPr/>
          <p:nvPr/>
        </p:nvSpPr>
        <p:spPr>
          <a:xfrm>
            <a:off x="107504" y="404664"/>
            <a:ext cx="1497220" cy="900246"/>
          </a:xfrm>
          <a:prstGeom prst="wedgeRectCallout">
            <a:avLst>
              <a:gd name="adj1" fmla="val -76769"/>
              <a:gd name="adj2" fmla="val 113702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>
                <a:solidFill>
                  <a:schemeClr val="tx1"/>
                </a:solidFill>
              </a:rPr>
              <a:t>広</a:t>
            </a:r>
            <a:endParaRPr kumimoji="1" lang="ja-JP" alt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60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窓がポイント！ 住まいのじょうずな換気方法 | YKK AP株式会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9" r="15767"/>
          <a:stretch/>
        </p:blipFill>
        <p:spPr bwMode="auto">
          <a:xfrm>
            <a:off x="1679049" y="188640"/>
            <a:ext cx="6995120" cy="649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ja-JP" altLang="en-US" dirty="0" smtClean="0"/>
              <a:t>気流を作る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1502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4653136"/>
            <a:ext cx="3682752" cy="14730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dirty="0" smtClean="0"/>
              <a:t>一番遠い対角線</a:t>
            </a:r>
            <a:endParaRPr kumimoji="1" lang="ja-JP" altLang="en-US" sz="3600" dirty="0"/>
          </a:p>
        </p:txBody>
      </p:sp>
      <p:pic>
        <p:nvPicPr>
          <p:cNvPr id="10242" name="Picture 2" descr="正しい換気」をウェブで公開 | 日経クロステック（xTECH）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r="1172" b="67160"/>
          <a:stretch/>
        </p:blipFill>
        <p:spPr bwMode="auto">
          <a:xfrm>
            <a:off x="107504" y="274638"/>
            <a:ext cx="892899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4849688" y="4653136"/>
            <a:ext cx="3837112" cy="1473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 smtClean="0"/>
              <a:t>ショートサーキット</a:t>
            </a:r>
            <a:endParaRPr lang="ja-JP" altLang="en-US" sz="3600" dirty="0"/>
          </a:p>
        </p:txBody>
      </p:sp>
      <p:sp>
        <p:nvSpPr>
          <p:cNvPr id="4" name="円/楕円 3"/>
          <p:cNvSpPr/>
          <p:nvPr/>
        </p:nvSpPr>
        <p:spPr>
          <a:xfrm>
            <a:off x="7020272" y="1458206"/>
            <a:ext cx="1440160" cy="1512168"/>
          </a:xfrm>
          <a:prstGeom prst="ellipse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061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0242" name="Picture 2" descr="正しい換気」をウェブで公開 | 日経クロステック（xTECH）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31"/>
          <a:stretch/>
        </p:blipFill>
        <p:spPr bwMode="auto">
          <a:xfrm>
            <a:off x="401252" y="60249"/>
            <a:ext cx="8280920" cy="679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4932040" y="4509119"/>
            <a:ext cx="4240560" cy="223224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800" dirty="0" smtClean="0"/>
              <a:t>和歌山県薬の検証では</a:t>
            </a:r>
            <a:endParaRPr lang="en-US" altLang="ja-JP" sz="2800" dirty="0" smtClean="0"/>
          </a:p>
          <a:p>
            <a:pPr algn="l"/>
            <a:r>
              <a:rPr lang="ja-JP" altLang="en-US" sz="2800" dirty="0" smtClean="0"/>
              <a:t>外向きより内向きが</a:t>
            </a:r>
            <a:endParaRPr lang="en-US" altLang="ja-JP" sz="2800" dirty="0" smtClean="0"/>
          </a:p>
          <a:p>
            <a:pPr algn="l"/>
            <a:r>
              <a:rPr lang="ja-JP" altLang="en-US" sz="2800" dirty="0" smtClean="0"/>
              <a:t>ＣＯ２濃度を顕著に</a:t>
            </a:r>
            <a:endParaRPr lang="en-US" altLang="ja-JP" sz="2800" dirty="0" smtClean="0"/>
          </a:p>
          <a:p>
            <a:pPr algn="l"/>
            <a:r>
              <a:rPr lang="ja-JP" altLang="en-US" sz="2800" dirty="0" smtClean="0"/>
              <a:t>下げると検証された</a:t>
            </a:r>
            <a:endParaRPr lang="en-US" altLang="ja-JP" sz="2800" dirty="0" smtClean="0"/>
          </a:p>
          <a:p>
            <a:pPr algn="l"/>
            <a:r>
              <a:rPr lang="ja-JP" altLang="en-US" sz="2800" dirty="0" smtClean="0">
                <a:solidFill>
                  <a:schemeClr val="bg1"/>
                </a:solidFill>
              </a:rPr>
              <a:t>答えは１つではない</a:t>
            </a:r>
            <a:endParaRPr lang="en-US" altLang="ja-JP" sz="2800" dirty="0" smtClean="0">
              <a:solidFill>
                <a:schemeClr val="bg1"/>
              </a:solidFill>
            </a:endParaRPr>
          </a:p>
        </p:txBody>
      </p:sp>
      <p:sp>
        <p:nvSpPr>
          <p:cNvPr id="4" name="左矢印 3"/>
          <p:cNvSpPr/>
          <p:nvPr/>
        </p:nvSpPr>
        <p:spPr>
          <a:xfrm rot="3537712">
            <a:off x="1806493" y="5983558"/>
            <a:ext cx="1227751" cy="457840"/>
          </a:xfrm>
          <a:prstGeom prst="lef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050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712" y="0"/>
            <a:ext cx="12191999" cy="6858000"/>
          </a:xfrm>
          <a:prstGeom prst="rect">
            <a:avLst/>
          </a:prstGeom>
        </p:spPr>
      </p:pic>
      <p:sp>
        <p:nvSpPr>
          <p:cNvPr id="5" name="左矢印 4"/>
          <p:cNvSpPr/>
          <p:nvPr/>
        </p:nvSpPr>
        <p:spPr>
          <a:xfrm rot="11250723">
            <a:off x="935073" y="3098515"/>
            <a:ext cx="1800200" cy="660968"/>
          </a:xfrm>
          <a:prstGeom prst="lef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353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9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5076056" y="3276600"/>
            <a:ext cx="2880320" cy="28887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36512" y="116632"/>
            <a:ext cx="5256584" cy="72008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dirty="0" smtClean="0"/>
              <a:t>　換気不足の実例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498163" y="358282"/>
            <a:ext cx="1843810" cy="10140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 smtClean="0"/>
              <a:t>窓・扉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-468560" y="1340768"/>
            <a:ext cx="8424936" cy="4824536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/>
          <p:nvPr/>
        </p:nvCxnSpPr>
        <p:spPr>
          <a:xfrm>
            <a:off x="3131840" y="1339753"/>
            <a:ext cx="1152128" cy="1015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>
            <a:endCxn id="4" idx="3"/>
          </p:cNvCxnSpPr>
          <p:nvPr/>
        </p:nvCxnSpPr>
        <p:spPr>
          <a:xfrm flipV="1">
            <a:off x="7956376" y="3753036"/>
            <a:ext cx="0" cy="999728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5580112" y="6165304"/>
            <a:ext cx="1080120" cy="0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5076056" y="4077072"/>
            <a:ext cx="0" cy="783704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3275856" y="6165304"/>
            <a:ext cx="1152128" cy="1015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076056" y="1339246"/>
            <a:ext cx="1152128" cy="1015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5580112" y="6165304"/>
            <a:ext cx="1080120" cy="0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>
            <a:off x="6012160" y="692696"/>
            <a:ext cx="504056" cy="576064"/>
          </a:xfrm>
          <a:prstGeom prst="straightConnector1">
            <a:avLst/>
          </a:prstGeom>
          <a:ln w="698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5076056" y="3276600"/>
            <a:ext cx="2880320" cy="28887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36512" y="116632"/>
            <a:ext cx="5256584" cy="72008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dirty="0" smtClean="0"/>
              <a:t>　換気不足の実例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-468560" y="1340768"/>
            <a:ext cx="8424936" cy="4824536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/>
          <p:nvPr/>
        </p:nvCxnSpPr>
        <p:spPr>
          <a:xfrm>
            <a:off x="3131840" y="1339753"/>
            <a:ext cx="1152128" cy="1015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>
            <a:endCxn id="4" idx="3"/>
          </p:cNvCxnSpPr>
          <p:nvPr/>
        </p:nvCxnSpPr>
        <p:spPr>
          <a:xfrm flipV="1">
            <a:off x="7956376" y="3753036"/>
            <a:ext cx="0" cy="999728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5580112" y="6165304"/>
            <a:ext cx="1080120" cy="0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5076056" y="4077072"/>
            <a:ext cx="0" cy="783704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3275856" y="6165304"/>
            <a:ext cx="1152128" cy="1015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076056" y="1339246"/>
            <a:ext cx="1152128" cy="1015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5580112" y="6165304"/>
            <a:ext cx="1080120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7956376" y="3861048"/>
            <a:ext cx="504056" cy="927720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H="1">
            <a:off x="5652120" y="6156920"/>
            <a:ext cx="1008112" cy="440432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4355976" y="4077072"/>
            <a:ext cx="792088" cy="0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80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5076056" y="3276600"/>
            <a:ext cx="2880320" cy="288870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37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36512" y="116632"/>
            <a:ext cx="5256584" cy="72008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dirty="0" smtClean="0"/>
              <a:t>　換気不足の実例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9611" y="1843809"/>
            <a:ext cx="4574437" cy="3889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 smtClean="0"/>
              <a:t>窓、扉を開けて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換気した気分でいる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↓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でも実際には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ショートサーキットを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起こして換気は不十分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-468560" y="1340768"/>
            <a:ext cx="8424936" cy="4824536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/>
          <p:nvPr/>
        </p:nvCxnSpPr>
        <p:spPr>
          <a:xfrm>
            <a:off x="3131840" y="1339753"/>
            <a:ext cx="1152128" cy="1015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>
            <a:endCxn id="4" idx="3"/>
          </p:cNvCxnSpPr>
          <p:nvPr/>
        </p:nvCxnSpPr>
        <p:spPr>
          <a:xfrm flipV="1">
            <a:off x="7956376" y="3753036"/>
            <a:ext cx="0" cy="999728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5580112" y="6165304"/>
            <a:ext cx="1080120" cy="0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5076056" y="4077072"/>
            <a:ext cx="0" cy="783704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3275856" y="6165304"/>
            <a:ext cx="1152128" cy="1015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076056" y="1339246"/>
            <a:ext cx="1152128" cy="1015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5580112" y="6165304"/>
            <a:ext cx="1080120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7956376" y="3861048"/>
            <a:ext cx="504056" cy="927720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H="1">
            <a:off x="5652120" y="6156920"/>
            <a:ext cx="1008112" cy="440432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4355976" y="4077072"/>
            <a:ext cx="792088" cy="0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コンテンツ プレースホルダー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035" b="99908" l="1168" r="37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141" r="61816"/>
          <a:stretch/>
        </p:blipFill>
        <p:spPr>
          <a:xfrm rot="8961456">
            <a:off x="5235001" y="5333732"/>
            <a:ext cx="2379998" cy="881612"/>
          </a:xfrm>
          <a:prstGeom prst="rect">
            <a:avLst/>
          </a:prstGeom>
        </p:spPr>
      </p:pic>
      <p:pic>
        <p:nvPicPr>
          <p:cNvPr id="22" name="コンテンツ プレースホルダー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035" b="99908" l="1168" r="37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141" r="61816"/>
          <a:stretch/>
        </p:blipFill>
        <p:spPr>
          <a:xfrm rot="8138561">
            <a:off x="6904330" y="3503517"/>
            <a:ext cx="2379998" cy="881612"/>
          </a:xfrm>
          <a:prstGeom prst="rect">
            <a:avLst/>
          </a:prstGeom>
        </p:spPr>
      </p:pic>
      <p:sp>
        <p:nvSpPr>
          <p:cNvPr id="23" name="正方形/長方形 22"/>
          <p:cNvSpPr/>
          <p:nvPr/>
        </p:nvSpPr>
        <p:spPr>
          <a:xfrm>
            <a:off x="251520" y="1709192"/>
            <a:ext cx="4032448" cy="14317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311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-468560" y="1340768"/>
            <a:ext cx="8424936" cy="4824536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5076056" y="3276600"/>
            <a:ext cx="2880320" cy="288870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37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36512" y="116632"/>
            <a:ext cx="5256584" cy="72008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dirty="0" smtClean="0"/>
              <a:t>　換気不足の実例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9611" y="1843809"/>
            <a:ext cx="4574437" cy="3889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 smtClean="0"/>
              <a:t>扉を開けても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そこから先へ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空気</a:t>
            </a:r>
            <a:r>
              <a:rPr kumimoji="1" lang="ja-JP" altLang="en-US" dirty="0" smtClean="0"/>
              <a:t>が流れる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道筋がない</a:t>
            </a:r>
            <a:endParaRPr kumimoji="1" lang="ja-JP" altLang="en-US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3131840" y="1339753"/>
            <a:ext cx="1152128" cy="1015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>
            <a:endCxn id="4" idx="3"/>
          </p:cNvCxnSpPr>
          <p:nvPr/>
        </p:nvCxnSpPr>
        <p:spPr>
          <a:xfrm flipV="1">
            <a:off x="7956376" y="3753036"/>
            <a:ext cx="0" cy="999728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5580112" y="6165304"/>
            <a:ext cx="1080120" cy="0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5076056" y="4077072"/>
            <a:ext cx="0" cy="783704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3275856" y="6165304"/>
            <a:ext cx="1152128" cy="1015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076056" y="1339246"/>
            <a:ext cx="1152128" cy="1015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5580112" y="6165304"/>
            <a:ext cx="1080120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7956376" y="3861048"/>
            <a:ext cx="504056" cy="927720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H="1">
            <a:off x="5652120" y="6156920"/>
            <a:ext cx="1008112" cy="440432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4355976" y="4077072"/>
            <a:ext cx="792088" cy="0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コンテンツ プレースホルダー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035" b="99908" l="1168" r="37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141" r="61816"/>
          <a:stretch/>
        </p:blipFill>
        <p:spPr>
          <a:xfrm rot="8961456">
            <a:off x="5235001" y="5333732"/>
            <a:ext cx="2379998" cy="881612"/>
          </a:xfrm>
          <a:prstGeom prst="rect">
            <a:avLst/>
          </a:prstGeom>
        </p:spPr>
      </p:pic>
      <p:pic>
        <p:nvPicPr>
          <p:cNvPr id="22" name="コンテンツ プレースホルダー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035" b="99908" l="1168" r="37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141" r="61816"/>
          <a:stretch/>
        </p:blipFill>
        <p:spPr>
          <a:xfrm rot="8138561">
            <a:off x="6904330" y="3503517"/>
            <a:ext cx="2379998" cy="881612"/>
          </a:xfrm>
          <a:prstGeom prst="rect">
            <a:avLst/>
          </a:prstGeom>
        </p:spPr>
      </p:pic>
      <p:pic>
        <p:nvPicPr>
          <p:cNvPr id="23" name="コンテンツ プレースホルダー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035" b="99908" l="1168" r="37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141" r="61816"/>
          <a:stretch/>
        </p:blipFill>
        <p:spPr>
          <a:xfrm rot="11139871">
            <a:off x="3995530" y="4035644"/>
            <a:ext cx="2122318" cy="88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7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-468560" y="1340768"/>
            <a:ext cx="8424936" cy="482453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40000">
                <a:schemeClr val="bg1">
                  <a:lumMod val="85000"/>
                </a:schemeClr>
              </a:gs>
              <a:gs pos="69000">
                <a:schemeClr val="accent1">
                  <a:lumMod val="45000"/>
                  <a:lumOff val="55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5076056" y="3276600"/>
            <a:ext cx="2880320" cy="28887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36512" y="116632"/>
            <a:ext cx="5256584" cy="72008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dirty="0" smtClean="0"/>
              <a:t>　換気不足の実例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9611" y="1843809"/>
            <a:ext cx="4574437" cy="3889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 smtClean="0"/>
              <a:t>空気が流れる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道を考える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単</a:t>
            </a:r>
            <a:r>
              <a:rPr lang="ja-JP" altLang="en-US" dirty="0" smtClean="0"/>
              <a:t>に</a:t>
            </a:r>
            <a:r>
              <a:rPr lang="ja-JP" altLang="en-US" dirty="0"/>
              <a:t>窓</a:t>
            </a:r>
            <a:r>
              <a:rPr lang="ja-JP" altLang="en-US" dirty="0" smtClean="0"/>
              <a:t>を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開ければ良い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と言うものではない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「換気」を理解させる</a:t>
            </a:r>
            <a:endParaRPr kumimoji="1" lang="ja-JP" altLang="en-US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3131840" y="1339753"/>
            <a:ext cx="1152128" cy="1015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>
            <a:endCxn id="4" idx="3"/>
          </p:cNvCxnSpPr>
          <p:nvPr/>
        </p:nvCxnSpPr>
        <p:spPr>
          <a:xfrm flipV="1">
            <a:off x="7956376" y="3753036"/>
            <a:ext cx="0" cy="999728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5580112" y="6165304"/>
            <a:ext cx="1080120" cy="0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5076056" y="4077072"/>
            <a:ext cx="0" cy="783704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3275856" y="6165304"/>
            <a:ext cx="1152128" cy="1015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076056" y="1339246"/>
            <a:ext cx="1152128" cy="1015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5580112" y="6165304"/>
            <a:ext cx="1080120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7956376" y="3861048"/>
            <a:ext cx="504056" cy="927720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H="1">
            <a:off x="5652120" y="6156920"/>
            <a:ext cx="1008112" cy="440432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4355976" y="4077072"/>
            <a:ext cx="792088" cy="0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コンテンツ プレースホルダー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035" b="99908" l="1168" r="37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141" r="61816"/>
          <a:stretch/>
        </p:blipFill>
        <p:spPr>
          <a:xfrm rot="8961456">
            <a:off x="5119885" y="4913552"/>
            <a:ext cx="3080997" cy="1141280"/>
          </a:xfrm>
          <a:prstGeom prst="rect">
            <a:avLst/>
          </a:prstGeom>
        </p:spPr>
      </p:pic>
      <p:pic>
        <p:nvPicPr>
          <p:cNvPr id="22" name="コンテンツ プレースホルダー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035" b="99908" l="1168" r="37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141" r="61816"/>
          <a:stretch/>
        </p:blipFill>
        <p:spPr>
          <a:xfrm rot="10800000">
            <a:off x="4510845" y="3928520"/>
            <a:ext cx="2917744" cy="1080807"/>
          </a:xfrm>
          <a:prstGeom prst="rect">
            <a:avLst/>
          </a:prstGeom>
        </p:spPr>
      </p:pic>
      <p:cxnSp>
        <p:nvCxnSpPr>
          <p:cNvPr id="24" name="直線コネクタ 23"/>
          <p:cNvCxnSpPr/>
          <p:nvPr/>
        </p:nvCxnSpPr>
        <p:spPr>
          <a:xfrm flipV="1">
            <a:off x="5076056" y="980488"/>
            <a:ext cx="1152128" cy="351867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V="1">
            <a:off x="3131840" y="945343"/>
            <a:ext cx="1152128" cy="387519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コンテンツ プレースホルダー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035" b="99908" l="1168" r="37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141" r="61816"/>
          <a:stretch/>
        </p:blipFill>
        <p:spPr>
          <a:xfrm rot="16703464">
            <a:off x="2420478" y="1870537"/>
            <a:ext cx="2917744" cy="108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1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4644008" y="4725144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1619672" y="5085184"/>
            <a:ext cx="12961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107504" y="6039891"/>
            <a:ext cx="8928992" cy="7734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空気の出口を大きくする！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873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4644008" y="3212976"/>
            <a:ext cx="2160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107504" y="6039891"/>
            <a:ext cx="8928992" cy="7734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ＡＣ稼働時も常に「換気」は必要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813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1763688" y="1988840"/>
            <a:ext cx="2016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角丸四角形 6"/>
          <p:cNvSpPr/>
          <p:nvPr/>
        </p:nvSpPr>
        <p:spPr>
          <a:xfrm>
            <a:off x="1331640" y="3573016"/>
            <a:ext cx="6984776" cy="792088"/>
          </a:xfrm>
          <a:prstGeom prst="roundRect">
            <a:avLst>
              <a:gd name="adj" fmla="val 40508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107504" y="6039891"/>
            <a:ext cx="8928992" cy="7734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換気回数を理解する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9379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25596" t="17800" r="25974" b="23401"/>
          <a:stretch/>
        </p:blipFill>
        <p:spPr>
          <a:xfrm>
            <a:off x="107504" y="44624"/>
            <a:ext cx="8928992" cy="609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5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44624"/>
            <a:ext cx="5868144" cy="792088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l"/>
            <a:r>
              <a:rPr kumimoji="1" lang="ja-JP" altLang="en-US" dirty="0" smtClean="0"/>
              <a:t>　換気回数とは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4824536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4000" dirty="0" smtClean="0"/>
              <a:t>室内の</a:t>
            </a:r>
            <a:r>
              <a:rPr lang="ja-JP" altLang="en-US" sz="4000" dirty="0"/>
              <a:t>空気</a:t>
            </a:r>
            <a:r>
              <a:rPr lang="ja-JP" altLang="en-US" sz="4000" dirty="0" smtClean="0"/>
              <a:t>が入れ替わる回数であり</a:t>
            </a:r>
            <a:endParaRPr lang="en-US" altLang="ja-JP" sz="4000" dirty="0" smtClean="0"/>
          </a:p>
          <a:p>
            <a:pPr marL="0" indent="0">
              <a:buNone/>
            </a:pPr>
            <a:r>
              <a:rPr lang="ja-JP" altLang="en-US" sz="4000" dirty="0"/>
              <a:t>窓</a:t>
            </a:r>
            <a:r>
              <a:rPr lang="ja-JP" altLang="en-US" sz="4000" dirty="0" smtClean="0"/>
              <a:t>を開ける頻度ではありません</a:t>
            </a:r>
            <a:endParaRPr lang="en-US" altLang="ja-JP" sz="4000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5350" t="38800" r="9838" b="30400"/>
          <a:stretch/>
        </p:blipFill>
        <p:spPr>
          <a:xfrm>
            <a:off x="13388" y="3573016"/>
            <a:ext cx="9328309" cy="216024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16926" t="68200" r="25588" b="19200"/>
          <a:stretch/>
        </p:blipFill>
        <p:spPr>
          <a:xfrm>
            <a:off x="-92518" y="5733256"/>
            <a:ext cx="9345038" cy="1152128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>
            <a:off x="323528" y="2564904"/>
            <a:ext cx="66247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角丸四角形 6"/>
          <p:cNvSpPr/>
          <p:nvPr/>
        </p:nvSpPr>
        <p:spPr>
          <a:xfrm>
            <a:off x="35496" y="4653136"/>
            <a:ext cx="8928992" cy="1008112"/>
          </a:xfrm>
          <a:prstGeom prst="roundRect">
            <a:avLst>
              <a:gd name="adj" fmla="val 3064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201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4067944" y="3212976"/>
            <a:ext cx="648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107504" y="6039891"/>
            <a:ext cx="8928992" cy="7734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換気は「常時」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158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4032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4800" dirty="0" smtClean="0"/>
              <a:t>例）</a:t>
            </a:r>
            <a:r>
              <a:rPr lang="ja-JP" altLang="en-US" sz="4800" dirty="0" smtClean="0"/>
              <a:t>小学校低学年　２</a:t>
            </a:r>
            <a:r>
              <a:rPr lang="en-US" altLang="ja-JP" sz="4800" dirty="0" smtClean="0"/>
              <a:t>.</a:t>
            </a:r>
            <a:r>
              <a:rPr lang="ja-JP" altLang="en-US" sz="4800" dirty="0" smtClean="0"/>
              <a:t>４回／時</a:t>
            </a:r>
            <a:endParaRPr lang="en-US" altLang="ja-JP" sz="4800" dirty="0" smtClean="0"/>
          </a:p>
          <a:p>
            <a:pPr marL="0" indent="0">
              <a:buNone/>
            </a:pPr>
            <a:endParaRPr kumimoji="1" lang="en-US" altLang="ja-JP" sz="4800" dirty="0" smtClean="0"/>
          </a:p>
          <a:p>
            <a:pPr marL="0" indent="0">
              <a:buNone/>
            </a:pPr>
            <a:r>
              <a:rPr kumimoji="1" lang="ja-JP" altLang="en-US" sz="4800" dirty="0" smtClean="0"/>
              <a:t>　</a:t>
            </a:r>
            <a:endParaRPr kumimoji="1" lang="en-US" altLang="ja-JP" sz="4800" dirty="0"/>
          </a:p>
          <a:p>
            <a:pPr marL="0" indent="0">
              <a:buNone/>
            </a:pPr>
            <a:r>
              <a:rPr lang="ja-JP" altLang="en-US" sz="4800" dirty="0" smtClean="0"/>
              <a:t>　　　</a:t>
            </a:r>
            <a:r>
              <a:rPr lang="ja-JP" altLang="en-US" sz="4800" dirty="0" smtClean="0">
                <a:solidFill>
                  <a:schemeClr val="bg1">
                    <a:lumMod val="65000"/>
                  </a:schemeClr>
                </a:solidFill>
              </a:rPr>
              <a:t>高等学校　　　４</a:t>
            </a:r>
            <a:r>
              <a:rPr lang="en-US" altLang="ja-JP" sz="48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r>
              <a:rPr lang="ja-JP" altLang="en-US" sz="4800" dirty="0" smtClean="0">
                <a:solidFill>
                  <a:schemeClr val="bg1">
                    <a:lumMod val="65000"/>
                  </a:schemeClr>
                </a:solidFill>
              </a:rPr>
              <a:t>６回／時</a:t>
            </a:r>
            <a:endParaRPr kumimoji="1" lang="ja-JP" altLang="en-US" sz="4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37313" t="57378" r="47845" b="23401"/>
          <a:stretch/>
        </p:blipFill>
        <p:spPr>
          <a:xfrm>
            <a:off x="323528" y="420942"/>
            <a:ext cx="2736304" cy="1993392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3347864" y="1268760"/>
            <a:ext cx="1512168" cy="864096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5117232" y="1268760"/>
            <a:ext cx="1512168" cy="864096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886600" y="1268760"/>
            <a:ext cx="565720" cy="864096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276288" y="4149080"/>
            <a:ext cx="1512168" cy="8640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962366" y="4149080"/>
            <a:ext cx="1512168" cy="8640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5652120" y="4149080"/>
            <a:ext cx="1512168" cy="8640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590210" y="4149080"/>
            <a:ext cx="1512168" cy="8640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7341874" y="4149080"/>
            <a:ext cx="974542" cy="8640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336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1763688" y="4005064"/>
            <a:ext cx="18722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107504" y="6039891"/>
            <a:ext cx="8928992" cy="7734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ＣＯ２は「１５００ｐｐｍ以下」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406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116633"/>
            <a:ext cx="8735370" cy="2736304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dirty="0" smtClean="0"/>
              <a:t>新型コロナウイルス感染対策としての</a:t>
            </a:r>
            <a:endParaRPr kumimoji="1" lang="en-US" altLang="ja-JP" sz="3600" dirty="0" smtClean="0"/>
          </a:p>
          <a:p>
            <a:pPr marL="0" indent="0">
              <a:buNone/>
            </a:pPr>
            <a:r>
              <a:rPr lang="ja-JP" altLang="en-US" sz="3600" dirty="0" smtClean="0"/>
              <a:t>空調設備を中心とした設備の運用について</a:t>
            </a:r>
            <a:endParaRPr lang="en-US" altLang="ja-JP" sz="3600" dirty="0" smtClean="0"/>
          </a:p>
          <a:p>
            <a:pPr marL="0" indent="0">
              <a:buNone/>
            </a:pPr>
            <a:r>
              <a:rPr kumimoji="1" lang="ja-JP" altLang="en-US" dirty="0" smtClean="0"/>
              <a:t>　　　　　　　　　　　　　　　　　　　　　２０２０年　４月</a:t>
            </a:r>
            <a:endParaRPr kumimoji="1" lang="en-US" altLang="ja-JP" dirty="0"/>
          </a:p>
          <a:p>
            <a:pPr marL="0" indent="0" algn="r">
              <a:buNone/>
            </a:pPr>
            <a:r>
              <a:rPr lang="ja-JP" altLang="en-US" dirty="0" smtClean="0"/>
              <a:t>公益財団法人空気調和・衛生工学会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9838" t="30400" r="9050" b="6601"/>
          <a:stretch/>
        </p:blipFill>
        <p:spPr>
          <a:xfrm>
            <a:off x="179512" y="2924944"/>
            <a:ext cx="873537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9838" t="17801" r="9838" b="5201"/>
          <a:stretch/>
        </p:blipFill>
        <p:spPr>
          <a:xfrm>
            <a:off x="-1" y="31846"/>
            <a:ext cx="9104561" cy="4909322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79512" y="116633"/>
            <a:ext cx="8735370" cy="24482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/>
              <a:t>建築物衛生法におけるＣＯ</a:t>
            </a:r>
            <a:r>
              <a:rPr lang="ja-JP" altLang="en-US" baseline="-25000" dirty="0" smtClean="0"/>
              <a:t>２</a:t>
            </a:r>
            <a:r>
              <a:rPr lang="ja-JP" altLang="en-US" dirty="0" smtClean="0"/>
              <a:t>の室内濃度基準</a:t>
            </a:r>
            <a:endParaRPr lang="en-US" altLang="ja-JP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>
                <a:solidFill>
                  <a:srgbClr val="FF0000"/>
                </a:solidFill>
              </a:rPr>
              <a:t>１０００</a:t>
            </a:r>
            <a:r>
              <a:rPr lang="ja-JP" altLang="en-US" dirty="0" smtClean="0"/>
              <a:t>ｐｐｍを満たしている条件</a:t>
            </a:r>
            <a:endParaRPr lang="en-US" altLang="ja-JP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/>
              <a:t>つまり</a:t>
            </a:r>
            <a:r>
              <a:rPr lang="ja-JP" altLang="en-US" dirty="0" smtClean="0">
                <a:solidFill>
                  <a:srgbClr val="FF0000"/>
                </a:solidFill>
              </a:rPr>
              <a:t>一人当たり</a:t>
            </a:r>
            <a:r>
              <a:rPr lang="ja-JP" altLang="en-US" dirty="0" smtClean="0"/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「３０ｍ</a:t>
            </a:r>
            <a:r>
              <a:rPr lang="ja-JP" altLang="en-US" baseline="30000" dirty="0" smtClean="0">
                <a:solidFill>
                  <a:srgbClr val="FF0000"/>
                </a:solidFill>
              </a:rPr>
              <a:t>３</a:t>
            </a:r>
            <a:r>
              <a:rPr lang="ja-JP" altLang="en-US" dirty="0" smtClean="0">
                <a:solidFill>
                  <a:srgbClr val="FF0000"/>
                </a:solidFill>
              </a:rPr>
              <a:t>／ｈ」</a:t>
            </a:r>
            <a:r>
              <a:rPr lang="ja-JP" altLang="en-US" dirty="0" smtClean="0"/>
              <a:t>　の換気量が</a:t>
            </a:r>
            <a:endParaRPr lang="en-US" altLang="ja-JP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/>
              <a:t>確保されている事</a:t>
            </a:r>
            <a:endParaRPr lang="ja-JP" altLang="en-US" sz="2800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204315" y="4005064"/>
            <a:ext cx="8735370" cy="26559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/>
              <a:t>窓開放による場合は</a:t>
            </a:r>
            <a:r>
              <a:rPr lang="ja-JP" altLang="en-US" dirty="0" smtClean="0">
                <a:solidFill>
                  <a:srgbClr val="FF0000"/>
                </a:solidFill>
              </a:rPr>
              <a:t>３０分に１回、数分</a:t>
            </a:r>
            <a:r>
              <a:rPr lang="ja-JP" altLang="en-US" dirty="0" smtClean="0"/>
              <a:t>程度</a:t>
            </a:r>
            <a:endParaRPr lang="en-US" altLang="ja-JP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>
                <a:solidFill>
                  <a:srgbClr val="FF0000"/>
                </a:solidFill>
              </a:rPr>
              <a:t>窓を全開</a:t>
            </a:r>
            <a:r>
              <a:rPr lang="ja-JP" altLang="en-US" dirty="0" smtClean="0"/>
              <a:t>にすることを実施していれば</a:t>
            </a:r>
            <a:endParaRPr lang="en-US" altLang="ja-JP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/>
              <a:t>感染を確実に予防できるとはいえないものの</a:t>
            </a:r>
            <a:endParaRPr lang="en-US" altLang="ja-JP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 smtClean="0">
                <a:solidFill>
                  <a:srgbClr val="FF0000"/>
                </a:solidFill>
              </a:rPr>
              <a:t>換気の悪い密閉空間には当たらない</a:t>
            </a:r>
            <a:r>
              <a:rPr lang="ja-JP" altLang="en-US" dirty="0" smtClean="0"/>
              <a:t>としている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7813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9525" t="16401" r="30313" b="65400"/>
          <a:stretch/>
        </p:blipFill>
        <p:spPr>
          <a:xfrm>
            <a:off x="-1" y="141064"/>
            <a:ext cx="8943921" cy="227982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33173" t="68199" r="33789" b="19201"/>
          <a:stretch/>
        </p:blipFill>
        <p:spPr>
          <a:xfrm>
            <a:off x="179512" y="3284984"/>
            <a:ext cx="8727016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44488" t="33201" r="19288" b="40200"/>
          <a:stretch/>
        </p:blipFill>
        <p:spPr>
          <a:xfrm>
            <a:off x="24137" y="476672"/>
            <a:ext cx="8891093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6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38188" t="22001" r="14563" b="23401"/>
          <a:stretch/>
        </p:blipFill>
        <p:spPr>
          <a:xfrm>
            <a:off x="90254" y="274638"/>
            <a:ext cx="8730218" cy="5674642"/>
          </a:xfrm>
          <a:prstGeom prst="rect">
            <a:avLst/>
          </a:prstGeom>
        </p:spPr>
      </p:pic>
      <p:sp>
        <p:nvSpPr>
          <p:cNvPr id="5" name="四角形吹き出し 4"/>
          <p:cNvSpPr/>
          <p:nvPr/>
        </p:nvSpPr>
        <p:spPr>
          <a:xfrm>
            <a:off x="323528" y="692696"/>
            <a:ext cx="8363272" cy="5976664"/>
          </a:xfrm>
          <a:prstGeom prst="wedgeRectCallout">
            <a:avLst>
              <a:gd name="adj1" fmla="val -8441"/>
              <a:gd name="adj2" fmla="val -48581"/>
            </a:avLst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 smtClean="0"/>
              <a:t>クラス１</a:t>
            </a:r>
            <a:endParaRPr kumimoji="1" lang="en-US" altLang="ja-JP" sz="3200" dirty="0" smtClean="0"/>
          </a:p>
          <a:p>
            <a:r>
              <a:rPr kumimoji="1" lang="ja-JP" altLang="en-US" sz="3200" dirty="0" smtClean="0"/>
              <a:t>ＡＭ非冷房時に</a:t>
            </a:r>
            <a:r>
              <a:rPr kumimoji="1" lang="ja-JP" altLang="en-US" sz="3200" dirty="0" smtClean="0">
                <a:solidFill>
                  <a:srgbClr val="FFFF00"/>
                </a:solidFill>
              </a:rPr>
              <a:t>窓開放を積極的に行う</a:t>
            </a:r>
            <a:endParaRPr kumimoji="1" lang="en-US" altLang="ja-JP" sz="3200" dirty="0" smtClean="0">
              <a:solidFill>
                <a:srgbClr val="FFFF00"/>
              </a:solidFill>
            </a:endParaRPr>
          </a:p>
          <a:p>
            <a:r>
              <a:rPr kumimoji="1" lang="ja-JP" altLang="en-US" sz="3200" dirty="0" smtClean="0"/>
              <a:t>冷房を開始すると外気側窓を閉め</a:t>
            </a:r>
            <a:endParaRPr kumimoji="1" lang="en-US" altLang="ja-JP" sz="3200" dirty="0" smtClean="0"/>
          </a:p>
          <a:p>
            <a:r>
              <a:rPr kumimoji="1" lang="ja-JP" altLang="en-US" sz="3200" dirty="0" smtClean="0"/>
              <a:t>廊下側窓扉は解放した</a:t>
            </a:r>
            <a:r>
              <a:rPr kumimoji="1" lang="ja-JP" altLang="en-US" sz="3200" dirty="0" smtClean="0">
                <a:solidFill>
                  <a:srgbClr val="FFFF00"/>
                </a:solidFill>
              </a:rPr>
              <a:t>１５００ｐｐｍ超えた</a:t>
            </a:r>
            <a:endParaRPr kumimoji="1" lang="en-US" altLang="ja-JP" sz="3200" dirty="0" smtClean="0">
              <a:solidFill>
                <a:srgbClr val="FFFF00"/>
              </a:solidFill>
            </a:endParaRPr>
          </a:p>
          <a:p>
            <a:endParaRPr kumimoji="1" lang="en-US" altLang="ja-JP" sz="2800" dirty="0" smtClean="0"/>
          </a:p>
          <a:p>
            <a:r>
              <a:rPr lang="ja-JP" altLang="en-US" sz="3200" dirty="0" smtClean="0"/>
              <a:t>クラス２</a:t>
            </a:r>
            <a:endParaRPr lang="en-US" altLang="ja-JP" sz="3200" dirty="0" smtClean="0"/>
          </a:p>
          <a:p>
            <a:r>
              <a:rPr lang="ja-JP" altLang="en-US" sz="3200" dirty="0" smtClean="0">
                <a:solidFill>
                  <a:srgbClr val="00FF00"/>
                </a:solidFill>
              </a:rPr>
              <a:t>１日中冷房し、両側窓扉を閉め切って</a:t>
            </a:r>
            <a:endParaRPr lang="en-US" altLang="ja-JP" sz="3200" dirty="0" smtClean="0">
              <a:solidFill>
                <a:srgbClr val="00FF00"/>
              </a:solidFill>
            </a:endParaRPr>
          </a:p>
          <a:p>
            <a:r>
              <a:rPr lang="ja-JP" altLang="en-US" sz="3200" dirty="0" smtClean="0"/>
              <a:t>１５００ｐｐｍを超えた</a:t>
            </a:r>
            <a:endParaRPr lang="en-US" altLang="ja-JP" sz="3200" dirty="0" smtClean="0"/>
          </a:p>
          <a:p>
            <a:r>
              <a:rPr lang="ja-JP" altLang="en-US" sz="3200" dirty="0" smtClean="0"/>
              <a:t>続けて授業を行った際は</a:t>
            </a:r>
            <a:endParaRPr lang="en-US" altLang="ja-JP" sz="3200" dirty="0" smtClean="0"/>
          </a:p>
          <a:p>
            <a:r>
              <a:rPr lang="ja-JP" altLang="en-US" sz="3200" dirty="0" smtClean="0">
                <a:solidFill>
                  <a:srgbClr val="00FF00"/>
                </a:solidFill>
              </a:rPr>
              <a:t>ＣＯ２濃度が蓄積され３０００ｐｐｍを超えた</a:t>
            </a:r>
            <a:endParaRPr kumimoji="1" lang="ja-JP" altLang="en-US" sz="32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6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31888" t="30400" r="16925" b="13600"/>
          <a:stretch/>
        </p:blipFill>
        <p:spPr>
          <a:xfrm>
            <a:off x="27838" y="116632"/>
            <a:ext cx="8658962" cy="5328592"/>
          </a:xfrm>
          <a:prstGeom prst="rect">
            <a:avLst/>
          </a:prstGeom>
        </p:spPr>
      </p:pic>
      <p:sp>
        <p:nvSpPr>
          <p:cNvPr id="5" name="四角形吹き出し 4"/>
          <p:cNvSpPr/>
          <p:nvPr/>
        </p:nvSpPr>
        <p:spPr>
          <a:xfrm>
            <a:off x="457200" y="2636912"/>
            <a:ext cx="8003232" cy="3888432"/>
          </a:xfrm>
          <a:prstGeom prst="wedgeRectCallout">
            <a:avLst>
              <a:gd name="adj1" fmla="val -10401"/>
              <a:gd name="adj2" fmla="val -78084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/>
              <a:t>窓開放率が</a:t>
            </a:r>
            <a:r>
              <a:rPr kumimoji="1" lang="ja-JP" altLang="en-US" sz="3600" dirty="0" smtClean="0">
                <a:solidFill>
                  <a:schemeClr val="tx1"/>
                </a:solidFill>
              </a:rPr>
              <a:t>１０％以下</a:t>
            </a:r>
            <a:r>
              <a:rPr kumimoji="1" lang="ja-JP" altLang="en-US" sz="3600" dirty="0" smtClean="0"/>
              <a:t>になると</a:t>
            </a:r>
            <a:endParaRPr kumimoji="1" lang="en-US" altLang="ja-JP" sz="3600" dirty="0" smtClean="0"/>
          </a:p>
          <a:p>
            <a:pPr algn="ctr"/>
            <a:r>
              <a:rPr lang="ja-JP" altLang="en-US" sz="3600" dirty="0" smtClean="0"/>
              <a:t>ＣＯ２濃度が学校環境衛生基準法で</a:t>
            </a:r>
            <a:endParaRPr lang="en-US" altLang="ja-JP" sz="3600" dirty="0" smtClean="0"/>
          </a:p>
          <a:p>
            <a:pPr algn="ctr"/>
            <a:r>
              <a:rPr lang="ja-JP" altLang="en-US" sz="3600" dirty="0" smtClean="0"/>
              <a:t>規定している</a:t>
            </a:r>
            <a:endParaRPr lang="en-US" altLang="ja-JP" sz="3600" dirty="0" smtClean="0"/>
          </a:p>
          <a:p>
            <a:pPr algn="ctr"/>
            <a:r>
              <a:rPr kumimoji="1" lang="ja-JP" altLang="en-US" sz="3600" dirty="0" smtClean="0">
                <a:solidFill>
                  <a:schemeClr val="tx1"/>
                </a:solidFill>
              </a:rPr>
              <a:t>１５００ｐｐｍを</a:t>
            </a:r>
            <a:r>
              <a:rPr lang="ja-JP" altLang="en-US" sz="3600" dirty="0" smtClean="0">
                <a:solidFill>
                  <a:schemeClr val="tx1"/>
                </a:solidFill>
              </a:rPr>
              <a:t>超える</a:t>
            </a:r>
            <a:r>
              <a:rPr lang="ja-JP" altLang="en-US" sz="3600" dirty="0"/>
              <a:t>事</a:t>
            </a:r>
            <a:r>
              <a:rPr lang="ja-JP" altLang="en-US" sz="3600" dirty="0" smtClean="0"/>
              <a:t>が生じる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14150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4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67744" y="116632"/>
            <a:ext cx="6876256" cy="3384376"/>
          </a:xfrm>
        </p:spPr>
        <p:txBody>
          <a:bodyPr>
            <a:normAutofit/>
          </a:bodyPr>
          <a:lstStyle/>
          <a:p>
            <a:r>
              <a:rPr kumimoji="1" lang="ja-JP" altLang="en-US" sz="5400" dirty="0" smtClean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検索すると</a:t>
            </a:r>
            <a:r>
              <a:rPr kumimoji="1" lang="en-US" altLang="ja-JP" sz="5400" dirty="0" smtClean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/>
            </a:r>
            <a:br>
              <a:rPr kumimoji="1" lang="en-US" altLang="ja-JP" sz="5400" dirty="0" smtClean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</a:br>
            <a:r>
              <a:rPr lang="ja-JP" altLang="en-US" sz="5400" dirty="0" smtClean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いっぱい消毒方法</a:t>
            </a:r>
            <a:r>
              <a:rPr lang="en-US" altLang="ja-JP" sz="5400" dirty="0" smtClean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/>
            </a:r>
            <a:br>
              <a:rPr lang="en-US" altLang="ja-JP" sz="5400" dirty="0" smtClean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</a:br>
            <a:r>
              <a:rPr lang="ja-JP" altLang="en-US" sz="5400" dirty="0" smtClean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出てくるやん</a:t>
            </a:r>
            <a:endParaRPr kumimoji="1" lang="ja-JP" altLang="en-US" sz="5400" dirty="0">
              <a:latin typeface="うずらフォント" panose="02000609000000000000" pitchFamily="1" charset="-128"/>
              <a:ea typeface="うずらフォント" panose="02000609000000000000" pitchFamily="1" charset="-128"/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258364"/>
            <a:ext cx="4469478" cy="3430324"/>
          </a:xfrm>
        </p:spPr>
      </p:pic>
      <p:pic>
        <p:nvPicPr>
          <p:cNvPr id="6" name="Picture 2" descr="YouTub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35" b="36836"/>
          <a:stretch/>
        </p:blipFill>
        <p:spPr bwMode="auto">
          <a:xfrm>
            <a:off x="251520" y="3645024"/>
            <a:ext cx="3757508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円形吹き出し 7"/>
          <p:cNvSpPr/>
          <p:nvPr/>
        </p:nvSpPr>
        <p:spPr>
          <a:xfrm>
            <a:off x="323528" y="3140968"/>
            <a:ext cx="3672408" cy="2160240"/>
          </a:xfrm>
          <a:prstGeom prst="wedgeEllipseCallout">
            <a:avLst>
              <a:gd name="adj1" fmla="val 57962"/>
              <a:gd name="adj2" fmla="val 53927"/>
            </a:avLst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983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4716016" y="3212976"/>
            <a:ext cx="35283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1619672" y="4149080"/>
            <a:ext cx="5760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左矢印 9"/>
          <p:cNvSpPr/>
          <p:nvPr/>
        </p:nvSpPr>
        <p:spPr>
          <a:xfrm rot="2413717">
            <a:off x="8018934" y="4010890"/>
            <a:ext cx="576064" cy="504056"/>
          </a:xfrm>
          <a:prstGeom prst="leftArrow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左矢印 8"/>
          <p:cNvSpPr/>
          <p:nvPr/>
        </p:nvSpPr>
        <p:spPr>
          <a:xfrm rot="2413717">
            <a:off x="5890779" y="3632451"/>
            <a:ext cx="576064" cy="504056"/>
          </a:xfrm>
          <a:prstGeom prst="leftArrow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107504" y="6039891"/>
            <a:ext cx="8928992" cy="7734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実は「欄間」が大きな役割を果たしている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625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412776"/>
            <a:ext cx="8712968" cy="5328592"/>
          </a:xfrm>
        </p:spPr>
        <p:txBody>
          <a:bodyPr>
            <a:normAutofit/>
          </a:bodyPr>
          <a:lstStyle/>
          <a:p>
            <a:r>
              <a:rPr kumimoji="1" lang="ja-JP" altLang="en-US" sz="3400" dirty="0" smtClean="0"/>
              <a:t>正しい情報とは限らない</a:t>
            </a:r>
            <a:endParaRPr kumimoji="1" lang="en-US" altLang="ja-JP" sz="3400" dirty="0" smtClean="0"/>
          </a:p>
          <a:p>
            <a:r>
              <a:rPr kumimoji="1" lang="ja-JP" altLang="en-US" sz="3400" dirty="0" smtClean="0">
                <a:solidFill>
                  <a:srgbClr val="7030A0"/>
                </a:solidFill>
              </a:rPr>
              <a:t>偏見</a:t>
            </a:r>
            <a:r>
              <a:rPr kumimoji="1" lang="ja-JP" altLang="en-US" sz="3400" dirty="0" smtClean="0"/>
              <a:t>や一方的な情報による印象操作</a:t>
            </a:r>
            <a:endParaRPr kumimoji="1" lang="en-US" altLang="ja-JP" sz="3400" dirty="0" smtClean="0"/>
          </a:p>
          <a:p>
            <a:r>
              <a:rPr lang="ja-JP" altLang="en-US" sz="3400" dirty="0"/>
              <a:t>個人的</a:t>
            </a:r>
            <a:r>
              <a:rPr lang="ja-JP" altLang="en-US" sz="3400" dirty="0" smtClean="0"/>
              <a:t>な意見もあるので</a:t>
            </a:r>
            <a:r>
              <a:rPr lang="ja-JP" altLang="en-US" sz="3400" dirty="0" smtClean="0">
                <a:solidFill>
                  <a:srgbClr val="0070C0"/>
                </a:solidFill>
              </a:rPr>
              <a:t>鵜呑みは避ける</a:t>
            </a:r>
            <a:endParaRPr lang="en-US" altLang="ja-JP" sz="3400" dirty="0" smtClean="0">
              <a:solidFill>
                <a:srgbClr val="0070C0"/>
              </a:solidFill>
            </a:endParaRPr>
          </a:p>
          <a:p>
            <a:r>
              <a:rPr kumimoji="1" lang="ja-JP" altLang="en-US" sz="3400" dirty="0" smtClean="0"/>
              <a:t>基本</a:t>
            </a:r>
            <a:r>
              <a:rPr lang="ja-JP" altLang="en-US" sz="3400" dirty="0" smtClean="0"/>
              <a:t>は文部科学省の</a:t>
            </a:r>
            <a:r>
              <a:rPr lang="ja-JP" altLang="en-US" sz="3400" dirty="0" smtClean="0">
                <a:solidFill>
                  <a:srgbClr val="00B050"/>
                </a:solidFill>
              </a:rPr>
              <a:t>通知が全て</a:t>
            </a:r>
            <a:endParaRPr lang="en-US" altLang="ja-JP" sz="3400" dirty="0" smtClean="0">
              <a:solidFill>
                <a:srgbClr val="00B050"/>
              </a:solidFill>
            </a:endParaRPr>
          </a:p>
          <a:p>
            <a:r>
              <a:rPr kumimoji="1" lang="ja-JP" altLang="en-US" sz="3400" dirty="0" smtClean="0"/>
              <a:t>個人的に「何が共感できるか」ではなく</a:t>
            </a:r>
            <a:endParaRPr kumimoji="1" lang="en-US" altLang="ja-JP" sz="3400" dirty="0" smtClean="0"/>
          </a:p>
          <a:p>
            <a:pPr marL="0" indent="0">
              <a:buNone/>
            </a:pPr>
            <a:r>
              <a:rPr lang="ja-JP" altLang="en-US" sz="3400" dirty="0"/>
              <a:t>　 </a:t>
            </a:r>
            <a:r>
              <a:rPr lang="ja-JP" altLang="en-US" sz="3400" dirty="0" smtClean="0"/>
              <a:t>正しい知識と判断力を持ち</a:t>
            </a:r>
            <a:endParaRPr lang="en-US" altLang="ja-JP" sz="3400" dirty="0" smtClean="0"/>
          </a:p>
          <a:p>
            <a:pPr marL="0" indent="0">
              <a:buNone/>
            </a:pPr>
            <a:r>
              <a:rPr kumimoji="1" lang="ja-JP" altLang="en-US" sz="3400" dirty="0"/>
              <a:t>　</a:t>
            </a:r>
            <a:r>
              <a:rPr kumimoji="1" lang="ja-JP" altLang="en-US" sz="3400" dirty="0" smtClean="0"/>
              <a:t> 現場が求める質問に対し適切に情報提供</a:t>
            </a:r>
            <a:endParaRPr kumimoji="1" lang="ja-JP" altLang="en-US" sz="3400" dirty="0"/>
          </a:p>
        </p:txBody>
      </p:sp>
      <p:pic>
        <p:nvPicPr>
          <p:cNvPr id="2050" name="Picture 2" descr="YouTub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35" b="36836"/>
          <a:stretch/>
        </p:blipFill>
        <p:spPr bwMode="auto">
          <a:xfrm>
            <a:off x="2055" y="260648"/>
            <a:ext cx="3220721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43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85725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dirty="0" smtClean="0"/>
              <a:t>広島県薬剤師会　「学校での消毒」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1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3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35496" y="44624"/>
            <a:ext cx="90010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600" dirty="0" smtClean="0"/>
              <a:t>一般的な拭き取り方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35254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35496" y="44624"/>
            <a:ext cx="90010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600" dirty="0" smtClean="0"/>
              <a:t>一般的な拭き取り方</a:t>
            </a:r>
            <a:endParaRPr lang="ja-JP" altLang="en-US" sz="3600" dirty="0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35496" y="6102424"/>
            <a:ext cx="90010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/>
              <a:t>ふき取るたびに折り直して常に新しい面で拭く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25208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35496" y="44624"/>
            <a:ext cx="90010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600" dirty="0" smtClean="0"/>
              <a:t>拭き取る場所の確認</a:t>
            </a:r>
            <a:endParaRPr lang="ja-JP" altLang="en-US" sz="3600" dirty="0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35496" y="6102424"/>
            <a:ext cx="90010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/>
              <a:t>手袋着用をお願いします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79480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496" y="44624"/>
            <a:ext cx="9001000" cy="1143000"/>
          </a:xfrm>
        </p:spPr>
        <p:txBody>
          <a:bodyPr anchor="t">
            <a:normAutofit/>
          </a:bodyPr>
          <a:lstStyle/>
          <a:p>
            <a:pPr algn="l"/>
            <a:r>
              <a:rPr lang="ja-JP" altLang="en-US" sz="3600" dirty="0" smtClean="0"/>
              <a:t>拭き取る場所の確認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6060429"/>
            <a:ext cx="8928992" cy="75294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人が触れる場所を優先的に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0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35496" y="44624"/>
            <a:ext cx="9001000" cy="1143000"/>
          </a:xfrm>
        </p:spPr>
        <p:txBody>
          <a:bodyPr anchor="t">
            <a:normAutofit/>
          </a:bodyPr>
          <a:lstStyle/>
          <a:p>
            <a:pPr algn="l"/>
            <a:r>
              <a:rPr lang="ja-JP" altLang="en-US" sz="3600" dirty="0" smtClean="0"/>
              <a:t>人が「触れる」部分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66704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35496" y="44624"/>
            <a:ext cx="9001000" cy="1143000"/>
          </a:xfrm>
        </p:spPr>
        <p:txBody>
          <a:bodyPr anchor="t">
            <a:normAutofit/>
          </a:bodyPr>
          <a:lstStyle/>
          <a:p>
            <a:pPr algn="l"/>
            <a:r>
              <a:rPr lang="ja-JP" altLang="en-US" sz="3600" dirty="0" smtClean="0"/>
              <a:t>人が「触れる」部分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06522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35496" y="44624"/>
            <a:ext cx="90010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600" dirty="0" smtClean="0"/>
              <a:t>両手持ち　左：次亜塩素酸Ｎａ　右：水拭き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06038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711" y="44624"/>
            <a:ext cx="6291481" cy="72008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kumimoji="1" lang="ja-JP" altLang="en-US" sz="3600" dirty="0" smtClean="0"/>
              <a:t>　換気について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908720"/>
            <a:ext cx="9289032" cy="6048672"/>
          </a:xfrm>
        </p:spPr>
        <p:txBody>
          <a:bodyPr/>
          <a:lstStyle/>
          <a:p>
            <a:r>
              <a:rPr kumimoji="1" lang="ja-JP" altLang="en-US" dirty="0" smtClean="0"/>
              <a:t>換気とは窓を全部開放する事である？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 </a:t>
            </a:r>
            <a:r>
              <a:rPr kumimoji="1" lang="ja-JP" altLang="en-US" dirty="0" smtClean="0">
                <a:solidFill>
                  <a:srgbClr val="0070C0"/>
                </a:solidFill>
              </a:rPr>
              <a:t>→　</a:t>
            </a:r>
            <a:r>
              <a:rPr kumimoji="1" lang="en-US" altLang="ja-JP" dirty="0" smtClean="0">
                <a:solidFill>
                  <a:srgbClr val="0070C0"/>
                </a:solidFill>
              </a:rPr>
              <a:t>NO</a:t>
            </a:r>
            <a:r>
              <a:rPr kumimoji="1" lang="ja-JP" altLang="en-US" dirty="0" smtClean="0">
                <a:solidFill>
                  <a:srgbClr val="0070C0"/>
                </a:solidFill>
              </a:rPr>
              <a:t>　開放するだけでは不十分</a:t>
            </a:r>
            <a:endParaRPr lang="en-US" altLang="ja-JP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ja-JP" sz="1200" dirty="0" smtClean="0">
                <a:solidFill>
                  <a:srgbClr val="0070C0"/>
                </a:solidFill>
              </a:rPr>
              <a:t>  </a:t>
            </a:r>
            <a:endParaRPr lang="en-US" altLang="ja-JP" sz="1200" dirty="0">
              <a:solidFill>
                <a:srgbClr val="0070C0"/>
              </a:solidFill>
            </a:endParaRPr>
          </a:p>
          <a:p>
            <a:r>
              <a:rPr kumimoji="1" lang="ja-JP" altLang="en-US" dirty="0" smtClean="0"/>
              <a:t>エアコンを使えば換気はできる？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</a:t>
            </a:r>
            <a:r>
              <a:rPr kumimoji="1" lang="ja-JP" altLang="en-US" dirty="0" smtClean="0">
                <a:solidFill>
                  <a:srgbClr val="0070C0"/>
                </a:solidFill>
              </a:rPr>
              <a:t> →　</a:t>
            </a:r>
            <a:r>
              <a:rPr kumimoji="1" lang="en-US" altLang="ja-JP" dirty="0" smtClean="0">
                <a:solidFill>
                  <a:srgbClr val="0070C0"/>
                </a:solidFill>
              </a:rPr>
              <a:t>NO</a:t>
            </a:r>
            <a:r>
              <a:rPr kumimoji="1" lang="ja-JP" altLang="en-US" dirty="0" smtClean="0">
                <a:solidFill>
                  <a:srgbClr val="0070C0"/>
                </a:solidFill>
              </a:rPr>
              <a:t>　</a:t>
            </a:r>
            <a:r>
              <a:rPr lang="en-US" altLang="ja-JP" dirty="0" smtClean="0">
                <a:solidFill>
                  <a:srgbClr val="0070C0"/>
                </a:solidFill>
              </a:rPr>
              <a:t>AC</a:t>
            </a:r>
            <a:r>
              <a:rPr lang="ja-JP" altLang="en-US" dirty="0" smtClean="0">
                <a:solidFill>
                  <a:srgbClr val="0070C0"/>
                </a:solidFill>
              </a:rPr>
              <a:t>は空気を冷やす・温めるだけ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kumimoji="1" lang="ja-JP" altLang="en-US" dirty="0">
                <a:solidFill>
                  <a:srgbClr val="0070C0"/>
                </a:solidFill>
              </a:rPr>
              <a:t>　</a:t>
            </a:r>
            <a:r>
              <a:rPr kumimoji="1" lang="ja-JP" altLang="en-US" dirty="0" smtClean="0">
                <a:solidFill>
                  <a:srgbClr val="0070C0"/>
                </a:solidFill>
              </a:rPr>
              <a:t>　　  ロスナイ等換気システムの有無の検証</a:t>
            </a:r>
            <a:endParaRPr kumimoji="1" lang="en-US" altLang="ja-JP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ja-JP" altLang="en-US" sz="1200" dirty="0"/>
              <a:t>　</a:t>
            </a:r>
            <a:r>
              <a:rPr lang="ja-JP" altLang="en-US" sz="1200" dirty="0" smtClean="0"/>
              <a:t>　</a:t>
            </a:r>
            <a:endParaRPr kumimoji="1" lang="en-US" altLang="ja-JP" sz="1200" dirty="0" smtClean="0"/>
          </a:p>
          <a:p>
            <a:r>
              <a:rPr lang="ja-JP" altLang="en-US" dirty="0"/>
              <a:t>換気</a:t>
            </a:r>
            <a:r>
              <a:rPr lang="ja-JP" altLang="en-US" dirty="0" smtClean="0"/>
              <a:t>とは「空気を入れ換える事」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 </a:t>
            </a:r>
            <a:r>
              <a:rPr lang="ja-JP" altLang="en-US" dirty="0" smtClean="0">
                <a:solidFill>
                  <a:srgbClr val="0070C0"/>
                </a:solidFill>
              </a:rPr>
              <a:t>→空気が入れ換わるには空気の流れを作る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ja-JP" altLang="en-US" sz="1200" dirty="0">
                <a:solidFill>
                  <a:srgbClr val="0070C0"/>
                </a:solidFill>
              </a:rPr>
              <a:t>　</a:t>
            </a:r>
            <a:r>
              <a:rPr lang="ja-JP" altLang="en-US" sz="1200" dirty="0" smtClean="0">
                <a:solidFill>
                  <a:srgbClr val="0070C0"/>
                </a:solidFill>
              </a:rPr>
              <a:t>　</a:t>
            </a:r>
            <a:endParaRPr lang="en-US" altLang="ja-JP" sz="12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kumimoji="1" lang="ja-JP" altLang="en-US" dirty="0" smtClean="0">
                <a:solidFill>
                  <a:srgbClr val="0070C0"/>
                </a:solidFill>
              </a:rPr>
              <a:t>　　　</a:t>
            </a:r>
            <a:endParaRPr kumimoji="1" lang="en-US" altLang="ja-JP" dirty="0" smtClean="0">
              <a:solidFill>
                <a:srgbClr val="0070C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95536" y="5589240"/>
            <a:ext cx="8424936" cy="10801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>
                <a:solidFill>
                  <a:srgbClr val="0070C0"/>
                </a:solidFill>
              </a:rPr>
              <a:t>「換気」の意味を、ご理解ください</a:t>
            </a:r>
            <a:endParaRPr kumimoji="1" lang="ja-JP" altLang="en-US" sz="3200" dirty="0">
              <a:solidFill>
                <a:srgbClr val="0070C0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39552" y="1412776"/>
            <a:ext cx="748883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98426" y="2836796"/>
            <a:ext cx="8134013" cy="1312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539552" y="4797152"/>
            <a:ext cx="7920880" cy="664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187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3" name="タイトル 1"/>
          <p:cNvSpPr txBox="1">
            <a:spLocks/>
          </p:cNvSpPr>
          <p:nvPr/>
        </p:nvSpPr>
        <p:spPr>
          <a:xfrm>
            <a:off x="1115616" y="5013176"/>
            <a:ext cx="6912768" cy="987574"/>
          </a:xfrm>
          <a:prstGeom prst="rect">
            <a:avLst/>
          </a:prstGeom>
          <a:solidFill>
            <a:srgbClr val="00CC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/>
              <a:t>授業</a:t>
            </a:r>
            <a:r>
              <a:rPr lang="ja-JP" altLang="en-US" sz="3600" dirty="0" smtClean="0"/>
              <a:t>中は対角線上を開放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25415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115616" y="5013176"/>
            <a:ext cx="6912768" cy="987574"/>
          </a:xfrm>
          <a:prstGeom prst="rect">
            <a:avLst/>
          </a:prstGeom>
          <a:solidFill>
            <a:srgbClr val="00CC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 smtClean="0"/>
              <a:t>休憩中は全ての窓を開放します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78462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115616" y="5033714"/>
            <a:ext cx="6912768" cy="987574"/>
          </a:xfrm>
          <a:prstGeom prst="rect">
            <a:avLst/>
          </a:prstGeom>
          <a:solidFill>
            <a:srgbClr val="00CCFF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 smtClean="0"/>
              <a:t>下駄箱での靴の消毒の</a:t>
            </a:r>
            <a:endParaRPr lang="en-US" altLang="ja-JP" sz="3600" dirty="0" smtClean="0"/>
          </a:p>
          <a:p>
            <a:r>
              <a:rPr lang="ja-JP" altLang="en-US" sz="3600" dirty="0" smtClean="0"/>
              <a:t>必要はありません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29125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3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5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5900" t="20601" r="33463" b="15001"/>
          <a:stretch/>
        </p:blipFill>
        <p:spPr>
          <a:xfrm>
            <a:off x="107504" y="188640"/>
            <a:ext cx="891960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4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7163" t="17801" r="27951" b="17800"/>
          <a:stretch/>
        </p:blipFill>
        <p:spPr>
          <a:xfrm>
            <a:off x="-21142" y="-538430"/>
            <a:ext cx="9165141" cy="7396430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835696" y="166702"/>
            <a:ext cx="7324668" cy="13900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800" dirty="0" smtClean="0"/>
              <a:t>みなさんなら、どの様な指導助言をされますか</a:t>
            </a:r>
            <a:endParaRPr lang="en-US" altLang="ja-JP" sz="2800" dirty="0" smtClean="0"/>
          </a:p>
          <a:p>
            <a:pPr algn="l"/>
            <a:r>
              <a:rPr lang="ja-JP" altLang="en-US" sz="2800" dirty="0" smtClean="0"/>
              <a:t>常にその意識で、なぜそう考えたのかを</a:t>
            </a:r>
            <a:endParaRPr lang="en-US" altLang="ja-JP" sz="2800" dirty="0" smtClean="0"/>
          </a:p>
          <a:p>
            <a:pPr algn="l"/>
            <a:r>
              <a:rPr lang="ja-JP" altLang="en-US" sz="2800" dirty="0"/>
              <a:t>説明</a:t>
            </a:r>
            <a:r>
              <a:rPr lang="ja-JP" altLang="en-US" sz="2800" dirty="0" smtClean="0"/>
              <a:t>できる様にしておく必要があります</a:t>
            </a:r>
            <a:endParaRPr lang="ja-JP" altLang="en-US" sz="2800" dirty="0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539552" y="3208466"/>
            <a:ext cx="2448272" cy="324487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/>
              <a:t>＜作業前＞</a:t>
            </a:r>
            <a:endParaRPr lang="en-US" altLang="ja-JP" sz="3200" dirty="0" smtClean="0"/>
          </a:p>
          <a:p>
            <a:pPr algn="l"/>
            <a:r>
              <a:rPr lang="ja-JP" altLang="en-US" sz="3200" dirty="0" smtClean="0"/>
              <a:t>体調管理</a:t>
            </a:r>
            <a:endParaRPr lang="en-US" altLang="ja-JP" sz="3200" dirty="0" smtClean="0"/>
          </a:p>
          <a:p>
            <a:pPr algn="l"/>
            <a:r>
              <a:rPr lang="ja-JP" altLang="en-US" sz="3200" dirty="0" smtClean="0"/>
              <a:t>作業装具</a:t>
            </a:r>
            <a:endParaRPr lang="en-US" altLang="ja-JP" sz="3200" dirty="0" smtClean="0"/>
          </a:p>
          <a:p>
            <a:pPr algn="l"/>
            <a:r>
              <a:rPr lang="ja-JP" altLang="en-US" sz="3200" dirty="0" smtClean="0"/>
              <a:t>作業手順</a:t>
            </a:r>
            <a:endParaRPr lang="en-US" altLang="ja-JP" sz="3200" dirty="0" smtClean="0"/>
          </a:p>
          <a:p>
            <a:pPr algn="l"/>
            <a:r>
              <a:rPr lang="ja-JP" altLang="en-US" sz="3200" dirty="0" smtClean="0"/>
              <a:t>高リスク事例</a:t>
            </a:r>
            <a:endParaRPr lang="en-US" altLang="ja-JP" sz="3200" dirty="0" smtClean="0"/>
          </a:p>
          <a:p>
            <a:pPr algn="l"/>
            <a:endParaRPr lang="en-US" altLang="ja-JP" sz="3200" dirty="0" smtClean="0"/>
          </a:p>
          <a:p>
            <a:pPr algn="l"/>
            <a:endParaRPr lang="ja-JP" altLang="en-US" sz="2800" dirty="0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3347864" y="3208466"/>
            <a:ext cx="2448272" cy="324487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/>
              <a:t>＜作業中＞</a:t>
            </a:r>
            <a:endParaRPr lang="en-US" altLang="ja-JP" sz="3200" dirty="0" smtClean="0"/>
          </a:p>
          <a:p>
            <a:pPr algn="l"/>
            <a:r>
              <a:rPr lang="ja-JP" altLang="en-US" sz="3200" dirty="0" smtClean="0"/>
              <a:t>体調管理</a:t>
            </a:r>
            <a:endParaRPr lang="en-US" altLang="ja-JP" sz="3200" dirty="0" smtClean="0"/>
          </a:p>
          <a:p>
            <a:pPr algn="l"/>
            <a:r>
              <a:rPr lang="ja-JP" altLang="en-US" sz="3200" dirty="0" smtClean="0"/>
              <a:t>作業装具</a:t>
            </a:r>
            <a:endParaRPr lang="en-US" altLang="ja-JP" sz="3200" dirty="0" smtClean="0"/>
          </a:p>
          <a:p>
            <a:pPr algn="l"/>
            <a:r>
              <a:rPr lang="ja-JP" altLang="en-US" sz="3200" dirty="0" smtClean="0"/>
              <a:t>作業手順</a:t>
            </a:r>
            <a:endParaRPr lang="en-US" altLang="ja-JP" sz="3200" dirty="0" smtClean="0"/>
          </a:p>
          <a:p>
            <a:pPr algn="l"/>
            <a:r>
              <a:rPr lang="ja-JP" altLang="en-US" sz="3200" dirty="0" smtClean="0"/>
              <a:t>高リスク事例</a:t>
            </a:r>
            <a:endParaRPr lang="en-US" altLang="ja-JP" sz="3200" dirty="0" smtClean="0"/>
          </a:p>
          <a:p>
            <a:pPr algn="l"/>
            <a:r>
              <a:rPr lang="ja-JP" altLang="en-US" sz="3200" dirty="0" smtClean="0"/>
              <a:t>判定基準</a:t>
            </a:r>
            <a:endParaRPr lang="en-US" altLang="ja-JP" sz="3200" dirty="0" smtClean="0"/>
          </a:p>
          <a:p>
            <a:pPr algn="l"/>
            <a:endParaRPr lang="ja-JP" altLang="en-US" sz="2800" dirty="0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6156176" y="3208466"/>
            <a:ext cx="2448272" cy="324487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/>
              <a:t>＜作業後＞</a:t>
            </a:r>
            <a:endParaRPr lang="en-US" altLang="ja-JP" sz="3200" dirty="0" smtClean="0"/>
          </a:p>
          <a:p>
            <a:pPr algn="l"/>
            <a:r>
              <a:rPr lang="ja-JP" altLang="en-US" sz="3200" dirty="0" smtClean="0"/>
              <a:t>体調管理</a:t>
            </a:r>
            <a:endParaRPr lang="en-US" altLang="ja-JP" sz="3200" dirty="0" smtClean="0"/>
          </a:p>
          <a:p>
            <a:pPr algn="l"/>
            <a:r>
              <a:rPr lang="ja-JP" altLang="en-US" sz="3200" dirty="0" smtClean="0"/>
              <a:t>道具清掃</a:t>
            </a:r>
            <a:endParaRPr lang="en-US" altLang="ja-JP" sz="3200" dirty="0" smtClean="0"/>
          </a:p>
          <a:p>
            <a:pPr algn="l"/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1085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6" name="Picture 2" descr="IMG_14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" y="-10800"/>
            <a:ext cx="9138549" cy="685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619672" y="5085184"/>
            <a:ext cx="7540692" cy="15341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800" dirty="0" smtClean="0"/>
              <a:t>現場では、日々教職員や保護者らが</a:t>
            </a:r>
            <a:endParaRPr lang="en-US" altLang="ja-JP" sz="2800" dirty="0" smtClean="0"/>
          </a:p>
          <a:p>
            <a:pPr algn="l"/>
            <a:r>
              <a:rPr lang="ja-JP" altLang="en-US" sz="2800" dirty="0" smtClean="0"/>
              <a:t>感染</a:t>
            </a:r>
            <a:r>
              <a:rPr lang="ja-JP" altLang="en-US" sz="2800" dirty="0"/>
              <a:t>リスク</a:t>
            </a:r>
            <a:r>
              <a:rPr lang="ja-JP" altLang="en-US" sz="2800" dirty="0" smtClean="0"/>
              <a:t>を</a:t>
            </a:r>
            <a:r>
              <a:rPr lang="ja-JP" altLang="en-US" sz="2800" dirty="0"/>
              <a:t>下</a:t>
            </a:r>
            <a:r>
              <a:rPr lang="ja-JP" altLang="en-US" sz="2800" dirty="0" smtClean="0"/>
              <a:t>げるために努力をされています</a:t>
            </a:r>
            <a:endParaRPr lang="en-US" altLang="ja-JP" sz="2800" dirty="0" smtClean="0"/>
          </a:p>
          <a:p>
            <a:pPr algn="l"/>
            <a:r>
              <a:rPr lang="ja-JP" altLang="en-US" sz="2800" dirty="0" smtClean="0"/>
              <a:t>この努力を無駄にする事のない様に情報共有を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0868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404664"/>
            <a:ext cx="8568952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8800" dirty="0" smtClean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Ｑ＆Ａ</a:t>
            </a:r>
            <a:endParaRPr kumimoji="1" lang="en-US" altLang="ja-JP" sz="8800" dirty="0" smtClean="0">
              <a:latin typeface="うずらフォント" panose="02000609000000000000" pitchFamily="1" charset="-128"/>
              <a:ea typeface="うずらフォント" panose="02000609000000000000" pitchFamily="1" charset="-128"/>
            </a:endParaRPr>
          </a:p>
          <a:p>
            <a:pPr marL="0" indent="0">
              <a:buNone/>
            </a:pPr>
            <a:r>
              <a:rPr lang="ja-JP" altLang="en-US" sz="5400" dirty="0" smtClean="0"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寄せられた質問・ご意見</a:t>
            </a:r>
            <a:endParaRPr lang="en-US" altLang="ja-JP" sz="5400" dirty="0" smtClean="0">
              <a:latin typeface="うずらフォント" panose="02000609000000000000" pitchFamily="1" charset="-128"/>
              <a:ea typeface="うずらフォント" panose="02000609000000000000" pitchFamily="1" charset="-128"/>
            </a:endParaRPr>
          </a:p>
          <a:p>
            <a:pPr marL="0" indent="0">
              <a:buNone/>
            </a:pPr>
            <a:endParaRPr kumimoji="1" lang="ja-JP" altLang="en-US" sz="6000" dirty="0">
              <a:latin typeface="うずらフォント" panose="02000609000000000000" pitchFamily="1" charset="-128"/>
              <a:ea typeface="うずらフォント" panose="02000609000000000000" pitchFamily="1" charset="-128"/>
            </a:endParaRPr>
          </a:p>
        </p:txBody>
      </p:sp>
      <p:pic>
        <p:nvPicPr>
          <p:cNvPr id="4100" name="Picture 4" descr="頭にクエスチョンマークを浮かべた人のイラスト（男性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969" y="3186072"/>
            <a:ext cx="2807593" cy="345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3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11960" y="6453336"/>
            <a:ext cx="4917232" cy="390947"/>
          </a:xfrm>
        </p:spPr>
        <p:txBody>
          <a:bodyPr>
            <a:normAutofit/>
          </a:bodyPr>
          <a:lstStyle/>
          <a:p>
            <a:pPr algn="r"/>
            <a:r>
              <a:rPr kumimoji="1" lang="ja-JP" altLang="en-US" sz="1800" dirty="0" smtClean="0"/>
              <a:t>三菱電機ＨＰより引用</a:t>
            </a:r>
            <a:endParaRPr kumimoji="1" lang="ja-JP" altLang="en-US" sz="1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6926" t="16401" r="22438" b="6601"/>
          <a:stretch/>
        </p:blipFill>
        <p:spPr>
          <a:xfrm>
            <a:off x="107504" y="157780"/>
            <a:ext cx="8712968" cy="622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5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 smtClean="0"/>
              <a:t>児童がパソコン使用した後に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キーボード、マウス、を全部拭いている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毎時間するのがとても面倒、アルコールもない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↓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するに越したことはないが、現場の負担が大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↓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入退室時に手洗い消毒の励行　で対応</a:t>
            </a:r>
            <a:endParaRPr lang="en-US" altLang="ja-JP" dirty="0" smtClean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8711" y="44624"/>
            <a:ext cx="6291481" cy="72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600" dirty="0" smtClean="0"/>
              <a:t>　こんな問い合わせ</a:t>
            </a:r>
            <a:endParaRPr lang="ja-JP" altLang="en-US" sz="3600" dirty="0"/>
          </a:p>
        </p:txBody>
      </p:sp>
      <p:sp>
        <p:nvSpPr>
          <p:cNvPr id="7" name="正方形/長方形 6"/>
          <p:cNvSpPr/>
          <p:nvPr/>
        </p:nvSpPr>
        <p:spPr>
          <a:xfrm>
            <a:off x="2123728" y="5373216"/>
            <a:ext cx="6840760" cy="115212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 smtClean="0">
                <a:solidFill>
                  <a:srgbClr val="0070C0"/>
                </a:solidFill>
              </a:rPr>
              <a:t>サスティナブル ≒ 持続可能な</a:t>
            </a:r>
            <a:endParaRPr kumimoji="1" lang="ja-JP" altLang="en-US" sz="4000" dirty="0">
              <a:solidFill>
                <a:srgbClr val="0070C0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4141" y="2774981"/>
            <a:ext cx="9145016" cy="1086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14141" y="4071125"/>
            <a:ext cx="9145016" cy="1086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4141" y="5229200"/>
            <a:ext cx="9145016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532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0177" y="44624"/>
            <a:ext cx="8614625" cy="720080"/>
          </a:xfrm>
          <a:solidFill>
            <a:srgbClr val="00B050"/>
          </a:solidFill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dirty="0" smtClean="0"/>
              <a:t>　</a:t>
            </a:r>
            <a:r>
              <a:rPr kumimoji="1" lang="ja-JP" altLang="en-US" dirty="0" smtClean="0">
                <a:solidFill>
                  <a:schemeClr val="bg1"/>
                </a:solidFill>
              </a:rPr>
              <a:t>Ｑ＆</a:t>
            </a:r>
            <a:r>
              <a:rPr lang="ja-JP" altLang="en-US" dirty="0" smtClean="0">
                <a:solidFill>
                  <a:schemeClr val="bg1"/>
                </a:solidFill>
              </a:rPr>
              <a:t>Ａ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136815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Ｑ）　学校でコロナ感染者が確認された時</a:t>
            </a:r>
            <a:endParaRPr lang="en-US" altLang="ja-JP" sz="3600" dirty="0" smtClean="0"/>
          </a:p>
          <a:p>
            <a:pPr marL="0" indent="0"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　学校薬剤師として出来る事は？</a:t>
            </a:r>
            <a:endParaRPr lang="en-US" altLang="ja-JP" sz="3600" dirty="0" smtClean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107504" y="2564904"/>
            <a:ext cx="8856984" cy="41044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Ａ</a:t>
            </a:r>
            <a:r>
              <a:rPr lang="ja-JP" altLang="en-US" sz="3600" dirty="0" smtClean="0"/>
              <a:t>）　先ず事前に発生した際の手順を確認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 smtClean="0"/>
              <a:t>　　　実際に出てしまえば、県や市が対応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　消毒方法やその範囲等の指導</a:t>
            </a:r>
            <a:r>
              <a:rPr lang="ja-JP" altLang="en-US" sz="3600" dirty="0"/>
              <a:t>助言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 smtClean="0"/>
              <a:t>　　　</a:t>
            </a:r>
            <a:r>
              <a:rPr lang="ja-JP" altLang="en-US" sz="3600" dirty="0" smtClean="0">
                <a:solidFill>
                  <a:srgbClr val="FF0000"/>
                </a:solidFill>
              </a:rPr>
              <a:t>学校再開ＧＬ</a:t>
            </a:r>
            <a:r>
              <a:rPr lang="ja-JP" altLang="en-US" sz="3600" dirty="0" smtClean="0"/>
              <a:t>に沿った対応となる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 smtClean="0"/>
              <a:t>　　　学校薬剤師として情報提供は重要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　新しい生活様式最新Ｖｅｒを確認下さい</a:t>
            </a:r>
            <a:endParaRPr lang="en-US" altLang="ja-JP" sz="3600" dirty="0" smtClean="0"/>
          </a:p>
        </p:txBody>
      </p:sp>
    </p:spTree>
    <p:extLst>
      <p:ext uri="{BB962C8B-B14F-4D97-AF65-F5344CB8AC3E}">
        <p14:creationId xmlns:p14="http://schemas.microsoft.com/office/powerpoint/2010/main" val="47236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3538" t="16401" r="21650" b="24801"/>
          <a:stretch/>
        </p:blipFill>
        <p:spPr>
          <a:xfrm>
            <a:off x="174368" y="476672"/>
            <a:ext cx="8795263" cy="3888432"/>
          </a:xfrm>
          <a:prstGeom prst="rect">
            <a:avLst/>
          </a:prstGeom>
        </p:spPr>
      </p:pic>
      <p:sp>
        <p:nvSpPr>
          <p:cNvPr id="3" name="コンテンツ プレースホルダー 2"/>
          <p:cNvSpPr txBox="1">
            <a:spLocks/>
          </p:cNvSpPr>
          <p:nvPr/>
        </p:nvSpPr>
        <p:spPr>
          <a:xfrm>
            <a:off x="467544" y="4365104"/>
            <a:ext cx="8496944" cy="23042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800" dirty="0" smtClean="0">
                <a:solidFill>
                  <a:srgbClr val="C00000"/>
                </a:solidFill>
              </a:rPr>
              <a:t>学校再開</a:t>
            </a:r>
            <a:r>
              <a:rPr lang="ja-JP" altLang="en-US" sz="4800" dirty="0">
                <a:solidFill>
                  <a:srgbClr val="C00000"/>
                </a:solidFill>
              </a:rPr>
              <a:t>ガイドライン</a:t>
            </a:r>
            <a:endParaRPr lang="en-US" altLang="ja-JP" sz="48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7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0177" y="44624"/>
            <a:ext cx="8614625" cy="720080"/>
          </a:xfrm>
          <a:solidFill>
            <a:srgbClr val="00B050"/>
          </a:solidFill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dirty="0" smtClean="0"/>
              <a:t>　</a:t>
            </a:r>
            <a:r>
              <a:rPr kumimoji="1" lang="ja-JP" altLang="en-US" dirty="0" smtClean="0">
                <a:solidFill>
                  <a:schemeClr val="bg1"/>
                </a:solidFill>
              </a:rPr>
              <a:t>Ｑ＆</a:t>
            </a:r>
            <a:r>
              <a:rPr lang="ja-JP" altLang="en-US" dirty="0" smtClean="0">
                <a:solidFill>
                  <a:schemeClr val="bg1"/>
                </a:solidFill>
              </a:rPr>
              <a:t>Ａ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136815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Ｑ）　ウォータークーラーは使用していいの？</a:t>
            </a:r>
            <a:endParaRPr lang="en-US" altLang="ja-JP" sz="3600" dirty="0" smtClean="0"/>
          </a:p>
          <a:p>
            <a:pPr marL="0" indent="0">
              <a:buNone/>
            </a:pPr>
            <a:r>
              <a:rPr lang="ja-JP" altLang="en-US" sz="3600" dirty="0" smtClean="0"/>
              <a:t>　　（以下ＷＣと省略）</a:t>
            </a:r>
            <a:endParaRPr lang="en-US" altLang="ja-JP" sz="3600" dirty="0" smtClean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107504" y="2564904"/>
            <a:ext cx="8856984" cy="41044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Ａ</a:t>
            </a:r>
            <a:r>
              <a:rPr lang="ja-JP" altLang="en-US" sz="3600" dirty="0" smtClean="0"/>
              <a:t>）　ＷＣは不特定多数が使用するとして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 smtClean="0"/>
              <a:t>　　　公共施設や学校で使用禁止が多数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 smtClean="0"/>
              <a:t>　　　熱い時期の部活動生徒らへの配慮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　</a:t>
            </a:r>
            <a:r>
              <a:rPr lang="ja-JP" altLang="en-US" sz="3600" dirty="0" smtClean="0">
                <a:solidFill>
                  <a:srgbClr val="FF0000"/>
                </a:solidFill>
              </a:rPr>
              <a:t>ルールを作って、適正に運用する</a:t>
            </a:r>
            <a:endParaRPr lang="en-US" altLang="ja-JP" sz="3600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 smtClean="0"/>
              <a:t>　　　「あかんらしいよ」ではなく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 smtClean="0"/>
              <a:t>　　　なぜダメなのかを理解して情報共有</a:t>
            </a:r>
            <a:r>
              <a:rPr lang="ja-JP" altLang="en-US" sz="3600" dirty="0"/>
              <a:t>　</a:t>
            </a:r>
            <a:r>
              <a:rPr lang="ja-JP" altLang="en-US" sz="3600" dirty="0" smtClean="0"/>
              <a:t>　　</a:t>
            </a:r>
            <a:endParaRPr lang="en-US" altLang="ja-JP" sz="3600" dirty="0" smtClean="0"/>
          </a:p>
        </p:txBody>
      </p:sp>
    </p:spTree>
    <p:extLst>
      <p:ext uri="{BB962C8B-B14F-4D97-AF65-F5344CB8AC3E}">
        <p14:creationId xmlns:p14="http://schemas.microsoft.com/office/powerpoint/2010/main" val="312358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3775" t="9400" r="15350" b="9400"/>
          <a:stretch/>
        </p:blipFill>
        <p:spPr>
          <a:xfrm>
            <a:off x="107504" y="620688"/>
            <a:ext cx="9014704" cy="580947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13775" t="14180" r="60183" b="78533"/>
          <a:stretch/>
        </p:blipFill>
        <p:spPr>
          <a:xfrm>
            <a:off x="60577" y="116632"/>
            <a:ext cx="9149669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7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0177" y="44624"/>
            <a:ext cx="8614625" cy="720080"/>
          </a:xfrm>
          <a:solidFill>
            <a:srgbClr val="00B050"/>
          </a:solidFill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dirty="0" smtClean="0"/>
              <a:t>　</a:t>
            </a:r>
            <a:r>
              <a:rPr kumimoji="1" lang="ja-JP" altLang="en-US" dirty="0" smtClean="0">
                <a:solidFill>
                  <a:schemeClr val="bg1"/>
                </a:solidFill>
              </a:rPr>
              <a:t>Ｑ＆</a:t>
            </a:r>
            <a:r>
              <a:rPr lang="ja-JP" altLang="en-US" dirty="0" smtClean="0">
                <a:solidFill>
                  <a:schemeClr val="bg1"/>
                </a:solidFill>
              </a:rPr>
              <a:t>Ａ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136815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Ｑ）　送迎バスの消毒はどうすればいい？</a:t>
            </a:r>
            <a:endParaRPr lang="en-US" altLang="ja-JP" sz="3600" dirty="0" smtClean="0"/>
          </a:p>
          <a:p>
            <a:pPr marL="0" indent="0">
              <a:buNone/>
            </a:pPr>
            <a:r>
              <a:rPr lang="ja-JP" altLang="en-US" sz="3600" dirty="0" smtClean="0"/>
              <a:t>　　　空間噴霧をしたいのだが</a:t>
            </a:r>
            <a:endParaRPr lang="en-US" altLang="ja-JP" sz="3600" dirty="0" smtClean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107504" y="2564904"/>
            <a:ext cx="8856984" cy="41044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Ａ</a:t>
            </a:r>
            <a:r>
              <a:rPr lang="ja-JP" altLang="en-US" sz="3600" dirty="0" smtClean="0"/>
              <a:t>）　バス内では一定の距離を取って乗車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　　</a:t>
            </a:r>
            <a:r>
              <a:rPr lang="ja-JP" altLang="en-US" sz="3600" dirty="0" smtClean="0"/>
              <a:t>　送迎後、一番後ろから人が触れた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　箇所を中心にアルコールで拭き取る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　窓や着座していない座席までは不要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　その後、窓を開放し十分換気を行う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　</a:t>
            </a:r>
            <a:r>
              <a:rPr lang="ja-JP" altLang="en-US" sz="3600" dirty="0" smtClean="0">
                <a:solidFill>
                  <a:srgbClr val="FF0000"/>
                </a:solidFill>
              </a:rPr>
              <a:t>空間噴霧する必要性はないと判断</a:t>
            </a:r>
            <a:r>
              <a:rPr lang="ja-JP" altLang="en-US" sz="3600" dirty="0" smtClean="0"/>
              <a:t>　　</a:t>
            </a:r>
            <a:endParaRPr lang="en-US" altLang="ja-JP" sz="3600" dirty="0" smtClean="0"/>
          </a:p>
        </p:txBody>
      </p:sp>
    </p:spTree>
    <p:extLst>
      <p:ext uri="{BB962C8B-B14F-4D97-AF65-F5344CB8AC3E}">
        <p14:creationId xmlns:p14="http://schemas.microsoft.com/office/powerpoint/2010/main" val="165463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0177" y="44624"/>
            <a:ext cx="8614625" cy="720080"/>
          </a:xfrm>
          <a:solidFill>
            <a:srgbClr val="00B050"/>
          </a:solidFill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dirty="0" smtClean="0"/>
              <a:t>　</a:t>
            </a:r>
            <a:r>
              <a:rPr kumimoji="1" lang="ja-JP" altLang="en-US" dirty="0" smtClean="0">
                <a:solidFill>
                  <a:schemeClr val="bg1"/>
                </a:solidFill>
              </a:rPr>
              <a:t>Ｑ＆</a:t>
            </a:r>
            <a:r>
              <a:rPr lang="ja-JP" altLang="en-US" dirty="0" smtClean="0">
                <a:solidFill>
                  <a:schemeClr val="bg1"/>
                </a:solidFill>
              </a:rPr>
              <a:t>Ａ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136815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Ｑ）　トイレ掃除は児童生徒にさせて良いか？</a:t>
            </a:r>
            <a:endParaRPr lang="en-US" altLang="ja-JP" sz="3600" dirty="0" smtClean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107504" y="2564904"/>
            <a:ext cx="8856984" cy="41044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Ａ</a:t>
            </a:r>
            <a:r>
              <a:rPr lang="ja-JP" altLang="en-US" sz="3600" dirty="0" smtClean="0"/>
              <a:t>）　差し支えない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　　</a:t>
            </a:r>
            <a:r>
              <a:rPr lang="ja-JP" altLang="en-US" sz="3600" dirty="0" smtClean="0"/>
              <a:t>　発達段階に応じて、従来通りの運用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　ただし、感染リスクが想定される場合は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　有識者と協議の上、十分配慮が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　なされたのち運用再開時期を検討する</a:t>
            </a:r>
            <a:r>
              <a:rPr lang="ja-JP" altLang="en-US" sz="3600" dirty="0"/>
              <a:t>　</a:t>
            </a:r>
            <a:r>
              <a:rPr lang="ja-JP" altLang="en-US" sz="3600" dirty="0" smtClean="0"/>
              <a:t>　　　　</a:t>
            </a:r>
            <a:endParaRPr lang="en-US" altLang="ja-JP" sz="3600" dirty="0" smtClean="0"/>
          </a:p>
        </p:txBody>
      </p:sp>
    </p:spTree>
    <p:extLst>
      <p:ext uri="{BB962C8B-B14F-4D97-AF65-F5344CB8AC3E}">
        <p14:creationId xmlns:p14="http://schemas.microsoft.com/office/powerpoint/2010/main" val="36109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-10177" y="44624"/>
            <a:ext cx="8614625" cy="7200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dirty="0" smtClean="0"/>
              <a:t>　</a:t>
            </a:r>
            <a:r>
              <a:rPr lang="ja-JP" altLang="en-US" sz="4100" dirty="0" smtClean="0">
                <a:solidFill>
                  <a:schemeClr val="bg1"/>
                </a:solidFill>
              </a:rPr>
              <a:t>コロナ禍における学校薬剤師活動</a:t>
            </a:r>
            <a:endParaRPr lang="ja-JP" altLang="en-US" sz="4100" dirty="0">
              <a:solidFill>
                <a:schemeClr val="bg1"/>
              </a:solidFill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107504" y="1124744"/>
            <a:ext cx="8908188" cy="551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 smtClean="0"/>
              <a:t>□寄せられた質問（抜粋）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 smtClean="0"/>
              <a:t>　　・消毒方法、換気方法　　 </a:t>
            </a:r>
            <a:r>
              <a:rPr lang="ja-JP" altLang="en-US" sz="3600" dirty="0" smtClean="0">
                <a:solidFill>
                  <a:srgbClr val="FF0000"/>
                </a:solidFill>
              </a:rPr>
              <a:t>動画参照</a:t>
            </a:r>
            <a:endParaRPr lang="en-US" altLang="ja-JP" sz="3600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・次亜塩素酸水の品質　  </a:t>
            </a:r>
            <a:r>
              <a:rPr lang="ja-JP" altLang="en-US" sz="3600" dirty="0" smtClean="0">
                <a:solidFill>
                  <a:srgbClr val="FF0000"/>
                </a:solidFill>
              </a:rPr>
              <a:t>肯定否定せず</a:t>
            </a:r>
            <a:endParaRPr lang="en-US" altLang="ja-JP" sz="3600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・次亜塩素酸水の扱い　  </a:t>
            </a:r>
            <a:r>
              <a:rPr lang="ja-JP" altLang="en-US" sz="3600" dirty="0" smtClean="0">
                <a:solidFill>
                  <a:srgbClr val="FF0000"/>
                </a:solidFill>
              </a:rPr>
              <a:t>文科省通達　</a:t>
            </a:r>
            <a:r>
              <a:rPr lang="ja-JP" altLang="en-US" sz="3600" dirty="0" smtClean="0"/>
              <a:t> 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 smtClean="0"/>
              <a:t>　　・塩素臭で気分悪化　　　 </a:t>
            </a:r>
            <a:r>
              <a:rPr lang="ja-JP" altLang="en-US" sz="3600" dirty="0" smtClean="0">
                <a:solidFill>
                  <a:srgbClr val="FF0000"/>
                </a:solidFill>
              </a:rPr>
              <a:t>消エタ変更</a:t>
            </a:r>
            <a:endParaRPr lang="en-US" altLang="ja-JP" sz="3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・検尿をするのが嫌　　　　</a:t>
            </a:r>
            <a:r>
              <a:rPr lang="ja-JP" altLang="en-US" sz="3600" dirty="0" smtClean="0">
                <a:solidFill>
                  <a:srgbClr val="FF0000"/>
                </a:solidFill>
              </a:rPr>
              <a:t>根拠</a:t>
            </a:r>
            <a:endParaRPr lang="en-US" altLang="ja-JP" sz="3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・陽性者が出た際の対応  </a:t>
            </a:r>
            <a:r>
              <a:rPr lang="ja-JP" altLang="en-US" sz="3600" dirty="0" smtClean="0">
                <a:solidFill>
                  <a:srgbClr val="FF0000"/>
                </a:solidFill>
              </a:rPr>
              <a:t>関係機関協議　</a:t>
            </a:r>
            <a:endParaRPr lang="en-US" altLang="ja-JP" sz="3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ja-JP" altLang="en-US" sz="3600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ja-JP" altLang="en-US" sz="3600" dirty="0"/>
          </a:p>
        </p:txBody>
      </p:sp>
      <p:sp>
        <p:nvSpPr>
          <p:cNvPr id="3" name="正方形/長方形 2"/>
          <p:cNvSpPr/>
          <p:nvPr/>
        </p:nvSpPr>
        <p:spPr>
          <a:xfrm>
            <a:off x="5436096" y="1844824"/>
            <a:ext cx="32403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5508104" y="2492896"/>
            <a:ext cx="32403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5436096" y="3169797"/>
            <a:ext cx="32403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5436096" y="3861048"/>
            <a:ext cx="32403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5436096" y="4437112"/>
            <a:ext cx="32403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5652120" y="5157192"/>
            <a:ext cx="32403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539552" y="5834092"/>
            <a:ext cx="8064896" cy="87989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>
                <a:solidFill>
                  <a:srgbClr val="FF0000"/>
                </a:solidFill>
              </a:rPr>
              <a:t>現場のからの意見が全て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15592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-10177" y="44624"/>
            <a:ext cx="8614625" cy="7200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dirty="0" smtClean="0"/>
              <a:t>　</a:t>
            </a:r>
            <a:r>
              <a:rPr lang="ja-JP" altLang="en-US" sz="4100" dirty="0" smtClean="0">
                <a:solidFill>
                  <a:schemeClr val="bg1"/>
                </a:solidFill>
              </a:rPr>
              <a:t>コロナ禍における学校薬剤師活動</a:t>
            </a:r>
            <a:endParaRPr lang="ja-JP" altLang="en-US" sz="4100" dirty="0">
              <a:solidFill>
                <a:schemeClr val="bg1"/>
              </a:solidFill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107504" y="1124744"/>
            <a:ext cx="8908188" cy="551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 smtClean="0"/>
              <a:t>□寄せられた質問（抜粋）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 smtClean="0"/>
              <a:t>　　・マスクの廃棄方法　　　 </a:t>
            </a:r>
            <a:r>
              <a:rPr lang="ja-JP" altLang="en-US" sz="3600" dirty="0" smtClean="0">
                <a:solidFill>
                  <a:srgbClr val="FF0000"/>
                </a:solidFill>
              </a:rPr>
              <a:t>持って帰って</a:t>
            </a:r>
            <a:endParaRPr lang="en-US" altLang="ja-JP" sz="3600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・次亜塩素酸水をもらった　</a:t>
            </a:r>
            <a:r>
              <a:rPr lang="ja-JP" altLang="en-US" sz="3600" dirty="0" smtClean="0">
                <a:solidFill>
                  <a:srgbClr val="FF0000"/>
                </a:solidFill>
              </a:rPr>
              <a:t>品質確認</a:t>
            </a:r>
            <a:endParaRPr lang="en-US" altLang="ja-JP" sz="3600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・昼食時の席の位置と間隔　</a:t>
            </a:r>
            <a:r>
              <a:rPr lang="ja-JP" altLang="en-US" sz="3600" dirty="0" smtClean="0">
                <a:solidFill>
                  <a:srgbClr val="FF0000"/>
                </a:solidFill>
              </a:rPr>
              <a:t>文科省通達　</a:t>
            </a:r>
            <a:r>
              <a:rPr lang="ja-JP" altLang="en-US" sz="3600" dirty="0" smtClean="0"/>
              <a:t> 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 smtClean="0"/>
              <a:t>　　・空調設置の相談　　　</a:t>
            </a:r>
            <a:r>
              <a:rPr lang="ja-JP" altLang="en-US" sz="3600" dirty="0" smtClean="0">
                <a:solidFill>
                  <a:srgbClr val="FF0000"/>
                </a:solidFill>
              </a:rPr>
              <a:t>換気を指導助言</a:t>
            </a:r>
            <a:endParaRPr lang="en-US" altLang="ja-JP" sz="3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・寄贈された消毒薬の同定　</a:t>
            </a:r>
            <a:r>
              <a:rPr lang="ja-JP" altLang="en-US" sz="3600" dirty="0" smtClean="0">
                <a:solidFill>
                  <a:srgbClr val="FF0000"/>
                </a:solidFill>
              </a:rPr>
              <a:t>使えるか</a:t>
            </a:r>
            <a:endParaRPr lang="en-US" altLang="ja-JP" sz="3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・職員間での意見の相違  </a:t>
            </a:r>
            <a:r>
              <a:rPr lang="ja-JP" altLang="en-US" sz="3600" dirty="0">
                <a:solidFill>
                  <a:srgbClr val="FF0000"/>
                </a:solidFill>
              </a:rPr>
              <a:t>　</a:t>
            </a:r>
            <a:r>
              <a:rPr lang="ja-JP" altLang="en-US" sz="3600" dirty="0" smtClean="0">
                <a:solidFill>
                  <a:srgbClr val="FF0000"/>
                </a:solidFill>
              </a:rPr>
              <a:t>通知参照　</a:t>
            </a:r>
            <a:endParaRPr lang="en-US" altLang="ja-JP" sz="3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ja-JP" altLang="en-US" sz="3600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ja-JP" altLang="en-US" sz="3600" dirty="0"/>
          </a:p>
        </p:txBody>
      </p:sp>
      <p:sp>
        <p:nvSpPr>
          <p:cNvPr id="3" name="正方形/長方形 2"/>
          <p:cNvSpPr/>
          <p:nvPr/>
        </p:nvSpPr>
        <p:spPr>
          <a:xfrm>
            <a:off x="5076056" y="1844824"/>
            <a:ext cx="32403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5755049" y="2508199"/>
            <a:ext cx="32403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6084168" y="3140968"/>
            <a:ext cx="293152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932040" y="3864969"/>
            <a:ext cx="388843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6084168" y="4442116"/>
            <a:ext cx="32403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5724128" y="5018180"/>
            <a:ext cx="32403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539552" y="5834092"/>
            <a:ext cx="8064896" cy="87989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>
                <a:solidFill>
                  <a:srgbClr val="FF0000"/>
                </a:solidFill>
              </a:rPr>
              <a:t>現場のからの意見が全て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0263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-10177" y="44624"/>
            <a:ext cx="8614625" cy="7200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dirty="0" smtClean="0"/>
              <a:t>　</a:t>
            </a:r>
            <a:r>
              <a:rPr lang="ja-JP" altLang="en-US" sz="4100" dirty="0" smtClean="0">
                <a:solidFill>
                  <a:schemeClr val="bg1"/>
                </a:solidFill>
              </a:rPr>
              <a:t>コロナ禍における学校薬剤師活動</a:t>
            </a:r>
            <a:endParaRPr lang="ja-JP" altLang="en-US" sz="4100" dirty="0">
              <a:solidFill>
                <a:schemeClr val="bg1"/>
              </a:solidFill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107504" y="1124744"/>
            <a:ext cx="8908188" cy="551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 smtClean="0"/>
              <a:t>□寄せられた質問（抜粋）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 smtClean="0"/>
              <a:t>　　・ハイターの希釈方法　　 </a:t>
            </a:r>
            <a:r>
              <a:rPr lang="ja-JP" altLang="en-US" sz="3600" dirty="0" smtClean="0">
                <a:solidFill>
                  <a:srgbClr val="FF0000"/>
                </a:solidFill>
              </a:rPr>
              <a:t>ＨＰ参照</a:t>
            </a:r>
            <a:endParaRPr lang="en-US" altLang="ja-JP" sz="3600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・不織布で濃度が落ちる  </a:t>
            </a:r>
            <a:r>
              <a:rPr lang="ja-JP" altLang="en-US" sz="3600" dirty="0" smtClean="0">
                <a:solidFill>
                  <a:srgbClr val="FF0000"/>
                </a:solidFill>
              </a:rPr>
              <a:t>倍量希釈</a:t>
            </a:r>
            <a:endParaRPr lang="en-US" altLang="ja-JP" sz="3600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・プール水の扱い　  　　　 </a:t>
            </a:r>
            <a:r>
              <a:rPr lang="ja-JP" altLang="en-US" sz="3600" dirty="0" smtClean="0">
                <a:solidFill>
                  <a:srgbClr val="FF0000"/>
                </a:solidFill>
              </a:rPr>
              <a:t>塩素注入　</a:t>
            </a:r>
            <a:r>
              <a:rPr lang="ja-JP" altLang="en-US" sz="3600" dirty="0" smtClean="0"/>
              <a:t> </a:t>
            </a:r>
            <a:endParaRPr lang="en-US" altLang="ja-JP" sz="36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 smtClean="0"/>
              <a:t>　　・保護者からの苦情　　　 </a:t>
            </a:r>
            <a:r>
              <a:rPr lang="ja-JP" altLang="en-US" sz="3600" dirty="0" smtClean="0">
                <a:solidFill>
                  <a:srgbClr val="FF0000"/>
                </a:solidFill>
              </a:rPr>
              <a:t>換気法検討</a:t>
            </a:r>
            <a:endParaRPr lang="en-US" altLang="ja-JP" sz="3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・消毒頻度　　　　　　　</a:t>
            </a:r>
            <a:r>
              <a:rPr lang="en-US" altLang="ja-JP" sz="3600" dirty="0" smtClean="0"/>
              <a:t>	</a:t>
            </a:r>
            <a:r>
              <a:rPr lang="ja-JP" altLang="en-US" sz="3600" dirty="0" smtClean="0">
                <a:solidFill>
                  <a:srgbClr val="FF0000"/>
                </a:solidFill>
              </a:rPr>
              <a:t>可能な範囲で</a:t>
            </a:r>
            <a:endParaRPr lang="en-US" altLang="ja-JP" sz="3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・学校薬剤師が来ない　　</a:t>
            </a:r>
            <a:r>
              <a:rPr lang="ja-JP" altLang="en-US" sz="3600" dirty="0" smtClean="0">
                <a:solidFill>
                  <a:srgbClr val="FF0000"/>
                </a:solidFill>
              </a:rPr>
              <a:t>電話して</a:t>
            </a:r>
            <a:endParaRPr lang="ja-JP" altLang="en-US" sz="3600" dirty="0"/>
          </a:p>
        </p:txBody>
      </p:sp>
      <p:sp>
        <p:nvSpPr>
          <p:cNvPr id="3" name="正方形/長方形 2"/>
          <p:cNvSpPr/>
          <p:nvPr/>
        </p:nvSpPr>
        <p:spPr>
          <a:xfrm>
            <a:off x="5533706" y="1849170"/>
            <a:ext cx="32403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5599798" y="2489594"/>
            <a:ext cx="32403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5533706" y="3083044"/>
            <a:ext cx="32403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5364088" y="3774868"/>
            <a:ext cx="32403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5364088" y="4466692"/>
            <a:ext cx="32403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5361736" y="5114764"/>
            <a:ext cx="32403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539552" y="5834092"/>
            <a:ext cx="8064896" cy="87989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>
                <a:solidFill>
                  <a:srgbClr val="FF0000"/>
                </a:solidFill>
              </a:rPr>
              <a:t>完璧は無理　できる範囲で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4798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6926" t="12200" r="20863" b="6601"/>
          <a:stretch/>
        </p:blipFill>
        <p:spPr>
          <a:xfrm>
            <a:off x="0" y="-13339"/>
            <a:ext cx="9396536" cy="6898723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4211960" y="6453336"/>
            <a:ext cx="4917232" cy="390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ja-JP" altLang="en-US" sz="1800" dirty="0" smtClean="0"/>
              <a:t>三菱電機ＨＰより引用</a:t>
            </a:r>
            <a:endParaRPr lang="ja-JP" altLang="en-US" sz="1800" dirty="0"/>
          </a:p>
        </p:txBody>
      </p:sp>
      <p:sp>
        <p:nvSpPr>
          <p:cNvPr id="6" name="正方形/長方形 5"/>
          <p:cNvSpPr/>
          <p:nvPr/>
        </p:nvSpPr>
        <p:spPr>
          <a:xfrm>
            <a:off x="323528" y="404664"/>
            <a:ext cx="6336704" cy="1800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 smtClean="0">
                <a:solidFill>
                  <a:srgbClr val="0070C0"/>
                </a:solidFill>
              </a:rPr>
              <a:t>窓を開けても</a:t>
            </a:r>
            <a:r>
              <a:rPr kumimoji="1" lang="ja-JP" altLang="en-US" sz="2400" dirty="0" smtClean="0">
                <a:solidFill>
                  <a:srgbClr val="0070C0"/>
                </a:solidFill>
              </a:rPr>
              <a:t>空気が</a:t>
            </a:r>
            <a:endParaRPr kumimoji="1" lang="en-US" altLang="ja-JP" sz="2400" dirty="0" smtClean="0">
              <a:solidFill>
                <a:srgbClr val="0070C0"/>
              </a:solidFill>
            </a:endParaRPr>
          </a:p>
          <a:p>
            <a:r>
              <a:rPr kumimoji="1" lang="ja-JP" altLang="en-US" sz="2400" dirty="0" smtClean="0">
                <a:solidFill>
                  <a:srgbClr val="0070C0"/>
                </a:solidFill>
              </a:rPr>
              <a:t>入れ替わらなければ</a:t>
            </a:r>
            <a:endParaRPr kumimoji="1" lang="en-US" altLang="ja-JP" sz="2400" dirty="0" smtClean="0">
              <a:solidFill>
                <a:srgbClr val="0070C0"/>
              </a:solidFill>
            </a:endParaRPr>
          </a:p>
          <a:p>
            <a:r>
              <a:rPr kumimoji="1" lang="ja-JP" altLang="en-US" sz="2400" dirty="0" smtClean="0">
                <a:solidFill>
                  <a:srgbClr val="0070C0"/>
                </a:solidFill>
              </a:rPr>
              <a:t>換気したことにはなりません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14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3933056"/>
            <a:ext cx="8538034" cy="266429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4800" dirty="0"/>
              <a:t>想定</a:t>
            </a:r>
            <a:r>
              <a:rPr lang="ja-JP" altLang="en-US" sz="4800" dirty="0" smtClean="0"/>
              <a:t>される範囲の中で</a:t>
            </a:r>
            <a:endParaRPr lang="en-US" altLang="ja-JP" sz="4800" dirty="0" smtClean="0"/>
          </a:p>
          <a:p>
            <a:pPr marL="0" indent="0">
              <a:buNone/>
            </a:pPr>
            <a:r>
              <a:rPr lang="ja-JP" altLang="en-US" sz="4800" dirty="0" smtClean="0"/>
              <a:t>「 </a:t>
            </a:r>
            <a:r>
              <a:rPr lang="ja-JP" altLang="en-US" sz="4800" dirty="0" smtClean="0">
                <a:solidFill>
                  <a:srgbClr val="0070C0"/>
                </a:solidFill>
              </a:rPr>
              <a:t>最善を尽くしたか</a:t>
            </a:r>
            <a:r>
              <a:rPr lang="ja-JP" altLang="en-US" sz="4800" dirty="0" smtClean="0"/>
              <a:t> 」を問われる</a:t>
            </a:r>
            <a:endParaRPr lang="en-US" altLang="ja-JP" sz="4800" dirty="0" smtClean="0"/>
          </a:p>
          <a:p>
            <a:pPr marL="0" indent="0">
              <a:buNone/>
            </a:pPr>
            <a:r>
              <a:rPr kumimoji="1" lang="ja-JP" altLang="en-US" sz="4800" dirty="0" smtClean="0"/>
              <a:t>　　対策→「 </a:t>
            </a:r>
            <a:r>
              <a:rPr kumimoji="1" lang="ja-JP" altLang="en-US" sz="4800" dirty="0" smtClean="0">
                <a:solidFill>
                  <a:srgbClr val="FF0000"/>
                </a:solidFill>
              </a:rPr>
              <a:t>行動 </a:t>
            </a:r>
            <a:r>
              <a:rPr kumimoji="1" lang="ja-JP" altLang="en-US" sz="4800" dirty="0" smtClean="0"/>
              <a:t>」　「 </a:t>
            </a:r>
            <a:r>
              <a:rPr kumimoji="1" lang="ja-JP" altLang="en-US" sz="4800" dirty="0" smtClean="0">
                <a:solidFill>
                  <a:srgbClr val="00B050"/>
                </a:solidFill>
              </a:rPr>
              <a:t>記録</a:t>
            </a:r>
            <a:r>
              <a:rPr kumimoji="1" lang="ja-JP" altLang="en-US" sz="4800" dirty="0" smtClean="0"/>
              <a:t> 」</a:t>
            </a:r>
            <a:endParaRPr kumimoji="1" lang="ja-JP" altLang="en-US" sz="4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10625" t="29000" r="46256" b="61200"/>
          <a:stretch/>
        </p:blipFill>
        <p:spPr>
          <a:xfrm>
            <a:off x="35496" y="44624"/>
            <a:ext cx="8640960" cy="110467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37399" t="55786" r="10626" b="14814"/>
          <a:stretch/>
        </p:blipFill>
        <p:spPr>
          <a:xfrm>
            <a:off x="261749" y="1268760"/>
            <a:ext cx="8599813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3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404664"/>
            <a:ext cx="9217024" cy="62646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en-US" altLang="ja-JP" dirty="0" smtClean="0"/>
              <a:t>2020.9.19</a:t>
            </a:r>
            <a:r>
              <a:rPr kumimoji="1" lang="ja-JP" altLang="en-US" dirty="0" smtClean="0"/>
              <a:t>　　</a:t>
            </a:r>
            <a:r>
              <a:rPr lang="ja-JP" altLang="en-US" dirty="0" smtClean="0"/>
              <a:t>４－１　学薬太郎くん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endParaRPr lang="en-US" altLang="ja-JP" sz="2400" dirty="0" smtClean="0"/>
          </a:p>
          <a:p>
            <a:pPr marL="0" indent="0">
              <a:buNone/>
            </a:pPr>
            <a:r>
              <a:rPr kumimoji="1" lang="ja-JP" altLang="en-US" sz="3600" dirty="0">
                <a:solidFill>
                  <a:srgbClr val="0070C0"/>
                </a:solidFill>
              </a:rPr>
              <a:t>次亜塩素</a:t>
            </a:r>
            <a:r>
              <a:rPr kumimoji="1" lang="ja-JP" altLang="en-US" sz="3600" dirty="0" smtClean="0">
                <a:solidFill>
                  <a:srgbClr val="0070C0"/>
                </a:solidFill>
              </a:rPr>
              <a:t>酸Ｎａ液の臭いで気分が悪い</a:t>
            </a:r>
            <a:endParaRPr kumimoji="1" lang="en-US" altLang="ja-JP" sz="36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ja-JP" altLang="en-US" sz="1500" dirty="0" smtClean="0"/>
              <a:t>　</a:t>
            </a:r>
            <a:endParaRPr lang="en-US" altLang="ja-JP" sz="1500" dirty="0" smtClean="0"/>
          </a:p>
          <a:p>
            <a:pPr marL="0" indent="0">
              <a:buNone/>
            </a:pPr>
            <a:r>
              <a:rPr lang="ja-JP" altLang="en-US" dirty="0" smtClean="0"/>
              <a:t>→臭いはあまりないとして対応せず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→</a:t>
            </a:r>
            <a:r>
              <a:rPr lang="en-US" altLang="ja-JP" dirty="0" smtClean="0"/>
              <a:t>9/19  16:30 </a:t>
            </a:r>
            <a:r>
              <a:rPr lang="ja-JP" altLang="en-US" dirty="0" smtClean="0"/>
              <a:t>学校薬剤師に確認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通常の希釈倍率であれば臭気はほぼないが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消毒用エタノールでの清拭に変更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担任から保護者に書面で対処の内容をお伝え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sz="3500" dirty="0"/>
              <a:t>　</a:t>
            </a:r>
            <a:endParaRPr lang="en-US" altLang="ja-JP" sz="3500" dirty="0" smtClean="0"/>
          </a:p>
          <a:p>
            <a:pPr marL="0" indent="0">
              <a:buNone/>
            </a:pPr>
            <a:r>
              <a:rPr lang="ja-JP" altLang="en-US" sz="4300" dirty="0"/>
              <a:t>　</a:t>
            </a:r>
            <a:r>
              <a:rPr lang="ja-JP" altLang="en-US" sz="4300" dirty="0" smtClean="0"/>
              <a:t>「善管注意義務」を想定しておく</a:t>
            </a:r>
            <a:endParaRPr kumimoji="1" lang="ja-JP" altLang="en-US" sz="2800" dirty="0"/>
          </a:p>
        </p:txBody>
      </p:sp>
      <p:sp>
        <p:nvSpPr>
          <p:cNvPr id="5" name="左矢印 4"/>
          <p:cNvSpPr/>
          <p:nvPr/>
        </p:nvSpPr>
        <p:spPr>
          <a:xfrm>
            <a:off x="5948536" y="3016222"/>
            <a:ext cx="2160240" cy="504056"/>
          </a:xfrm>
          <a:prstGeom prst="leftArrow">
            <a:avLst>
              <a:gd name="adj1" fmla="val 82983"/>
              <a:gd name="adj2" fmla="val 4633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 smtClean="0"/>
              <a:t>専門家に確認</a:t>
            </a:r>
            <a:endParaRPr kumimoji="1" lang="ja-JP" altLang="en-US" sz="2000" b="1" dirty="0"/>
          </a:p>
        </p:txBody>
      </p:sp>
      <p:sp>
        <p:nvSpPr>
          <p:cNvPr id="7" name="左矢印 6"/>
          <p:cNvSpPr/>
          <p:nvPr/>
        </p:nvSpPr>
        <p:spPr>
          <a:xfrm>
            <a:off x="5948536" y="4005064"/>
            <a:ext cx="2160240" cy="504056"/>
          </a:xfrm>
          <a:prstGeom prst="leftArrow">
            <a:avLst>
              <a:gd name="adj1" fmla="val 82983"/>
              <a:gd name="adj2" fmla="val 4633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 smtClean="0"/>
              <a:t>改善策を講じた</a:t>
            </a:r>
            <a:endParaRPr kumimoji="1" lang="ja-JP" altLang="en-US" sz="2000" b="1" dirty="0"/>
          </a:p>
        </p:txBody>
      </p:sp>
      <p:sp>
        <p:nvSpPr>
          <p:cNvPr id="8" name="左矢印 7"/>
          <p:cNvSpPr/>
          <p:nvPr/>
        </p:nvSpPr>
        <p:spPr>
          <a:xfrm>
            <a:off x="5948536" y="5085184"/>
            <a:ext cx="2160240" cy="504056"/>
          </a:xfrm>
          <a:prstGeom prst="leftArrow">
            <a:avLst>
              <a:gd name="adj1" fmla="val 82983"/>
              <a:gd name="adj2" fmla="val 46335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 smtClean="0"/>
              <a:t>記録してお伝え</a:t>
            </a:r>
            <a:endParaRPr kumimoji="1" lang="ja-JP" altLang="en-US" sz="2000" b="1" dirty="0"/>
          </a:p>
        </p:txBody>
      </p:sp>
      <p:sp>
        <p:nvSpPr>
          <p:cNvPr id="10" name="正方形/長方形 9"/>
          <p:cNvSpPr/>
          <p:nvPr/>
        </p:nvSpPr>
        <p:spPr>
          <a:xfrm>
            <a:off x="214382" y="5608762"/>
            <a:ext cx="8606090" cy="988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66438" y="2897560"/>
            <a:ext cx="8784976" cy="3627784"/>
          </a:xfrm>
          <a:prstGeom prst="rect">
            <a:avLst/>
          </a:prstGeom>
          <a:solidFill>
            <a:schemeClr val="bg1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>
                <a:solidFill>
                  <a:schemeClr val="accent5">
                    <a:lumMod val="50000"/>
                  </a:schemeClr>
                </a:solidFill>
              </a:rPr>
              <a:t>果たしてこれで</a:t>
            </a:r>
            <a:endParaRPr kumimoji="1" lang="en-US" altLang="ja-JP" sz="4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ja-JP" altLang="en-US" sz="4400" dirty="0">
                <a:solidFill>
                  <a:schemeClr val="accent5">
                    <a:lumMod val="50000"/>
                  </a:schemeClr>
                </a:solidFill>
              </a:rPr>
              <a:t>学校</a:t>
            </a:r>
            <a:r>
              <a:rPr lang="ja-JP" altLang="en-US" sz="4400" dirty="0" smtClean="0">
                <a:solidFill>
                  <a:schemeClr val="accent5">
                    <a:lumMod val="50000"/>
                  </a:schemeClr>
                </a:solidFill>
              </a:rPr>
              <a:t>は最善策を講じたと</a:t>
            </a:r>
            <a:endParaRPr lang="en-US" altLang="ja-JP" sz="4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ja-JP" altLang="en-US" sz="4400" dirty="0" smtClean="0">
                <a:solidFill>
                  <a:schemeClr val="accent5">
                    <a:lumMod val="50000"/>
                  </a:schemeClr>
                </a:solidFill>
              </a:rPr>
              <a:t>言えるのでしょうか</a:t>
            </a:r>
            <a:endParaRPr kumimoji="1" lang="ja-JP" altLang="en-US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1124744"/>
            <a:ext cx="10225136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□目に見えない恐怖に対して正しい知識と</a:t>
            </a:r>
            <a:endParaRPr lang="en-US" altLang="ja-JP" sz="3600" dirty="0" smtClean="0"/>
          </a:p>
          <a:p>
            <a:pPr marL="0" indent="0">
              <a:buNone/>
            </a:pPr>
            <a:r>
              <a:rPr lang="ja-JP" altLang="en-US" sz="3600" dirty="0"/>
              <a:t>　</a:t>
            </a:r>
            <a:r>
              <a:rPr lang="ja-JP" altLang="en-US" sz="3600" dirty="0" smtClean="0"/>
              <a:t>　正しい対応で感染のリスクを下げる</a:t>
            </a:r>
            <a:endParaRPr lang="en-US" altLang="ja-JP" sz="3600" dirty="0" smtClean="0"/>
          </a:p>
          <a:p>
            <a:pPr marL="0" indent="0">
              <a:buNone/>
            </a:pPr>
            <a:r>
              <a:rPr lang="ja-JP" altLang="en-US" sz="3600" dirty="0" smtClean="0">
                <a:solidFill>
                  <a:srgbClr val="0070C0"/>
                </a:solidFill>
              </a:rPr>
              <a:t>　　・換気を意識して、冬場も窓を開ける</a:t>
            </a:r>
            <a:endParaRPr lang="en-US" altLang="ja-JP" sz="36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ja-JP" altLang="en-US" sz="3600" dirty="0">
                <a:solidFill>
                  <a:srgbClr val="0070C0"/>
                </a:solidFill>
              </a:rPr>
              <a:t>　</a:t>
            </a:r>
            <a:r>
              <a:rPr lang="ja-JP" altLang="en-US" sz="3600" dirty="0" smtClean="0">
                <a:solidFill>
                  <a:srgbClr val="0070C0"/>
                </a:solidFill>
              </a:rPr>
              <a:t>　・燃焼器具使用の際も、換気を意識</a:t>
            </a:r>
            <a:endParaRPr lang="en-US" altLang="ja-JP" sz="36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ja-JP" altLang="en-US" sz="3600" dirty="0">
                <a:solidFill>
                  <a:srgbClr val="0070C0"/>
                </a:solidFill>
              </a:rPr>
              <a:t>　</a:t>
            </a:r>
            <a:r>
              <a:rPr lang="ja-JP" altLang="en-US" sz="3600" dirty="0" smtClean="0">
                <a:solidFill>
                  <a:srgbClr val="0070C0"/>
                </a:solidFill>
              </a:rPr>
              <a:t>　・学校からの質問は他の学校も</a:t>
            </a:r>
            <a:r>
              <a:rPr lang="ja-JP" altLang="en-US" sz="3600" dirty="0">
                <a:solidFill>
                  <a:srgbClr val="0070C0"/>
                </a:solidFill>
              </a:rPr>
              <a:t>同じ</a:t>
            </a:r>
            <a:endParaRPr lang="en-US" altLang="ja-JP" sz="36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ja-JP" altLang="en-US" sz="3600" dirty="0">
                <a:solidFill>
                  <a:srgbClr val="0070C0"/>
                </a:solidFill>
              </a:rPr>
              <a:t>　</a:t>
            </a:r>
            <a:r>
              <a:rPr lang="ja-JP" altLang="en-US" sz="3600" dirty="0" smtClean="0">
                <a:solidFill>
                  <a:srgbClr val="0070C0"/>
                </a:solidFill>
              </a:rPr>
              <a:t>　　まずは情報共有をお願いします</a:t>
            </a:r>
            <a:endParaRPr lang="en-US" altLang="ja-JP" sz="3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ja-JP" altLang="en-US" sz="3600" dirty="0" smtClean="0">
                <a:solidFill>
                  <a:srgbClr val="0070C0"/>
                </a:solidFill>
              </a:rPr>
              <a:t>　　・新しい生活様式に準じた対応</a:t>
            </a:r>
            <a:endParaRPr lang="en-US" altLang="ja-JP" sz="36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ja-JP" altLang="en-US" sz="3600" dirty="0">
                <a:solidFill>
                  <a:srgbClr val="FF0000"/>
                </a:solidFill>
              </a:rPr>
              <a:t>　</a:t>
            </a:r>
            <a:r>
              <a:rPr lang="ja-JP" altLang="en-US" sz="3600" dirty="0" smtClean="0">
                <a:solidFill>
                  <a:srgbClr val="FF0000"/>
                </a:solidFill>
              </a:rPr>
              <a:t>　　　　　　　　　　　　　　　　</a:t>
            </a:r>
            <a:r>
              <a:rPr lang="ja-JP" altLang="en-US" sz="3600" dirty="0" smtClean="0"/>
              <a:t>をご紹介下さい</a:t>
            </a:r>
            <a:endParaRPr lang="en-US" altLang="ja-JP" sz="3600" dirty="0" smtClean="0"/>
          </a:p>
          <a:p>
            <a:pPr marL="0" indent="0">
              <a:buNone/>
            </a:pPr>
            <a:endParaRPr kumimoji="1" lang="ja-JP" altLang="en-US" sz="36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0177" y="44624"/>
            <a:ext cx="8614625" cy="720080"/>
          </a:xfrm>
          <a:solidFill>
            <a:srgbClr val="0070C0"/>
          </a:solidFill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dirty="0" smtClean="0"/>
              <a:t>　</a:t>
            </a:r>
            <a:r>
              <a:rPr kumimoji="1" lang="ja-JP" altLang="en-US" dirty="0" smtClean="0">
                <a:solidFill>
                  <a:schemeClr val="bg1"/>
                </a:solidFill>
              </a:rPr>
              <a:t>この章のまとめ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6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9288" t="10800" r="20075" b="5201"/>
          <a:stretch/>
        </p:blipFill>
        <p:spPr>
          <a:xfrm>
            <a:off x="144016" y="-1"/>
            <a:ext cx="8820472" cy="6873095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5148064" y="6126163"/>
            <a:ext cx="3981128" cy="718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ja-JP" altLang="en-US" sz="1800" dirty="0" smtClean="0"/>
              <a:t>三菱電機</a:t>
            </a:r>
            <a:endParaRPr lang="en-US" altLang="ja-JP" sz="1800" dirty="0" smtClean="0"/>
          </a:p>
          <a:p>
            <a:pPr algn="r"/>
            <a:r>
              <a:rPr lang="ja-JP" altLang="en-US" sz="1800" dirty="0" smtClean="0"/>
              <a:t>ＨＰより引用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70597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0F0"/>
        </a:solidFill>
        <a:ln>
          <a:solidFill>
            <a:srgbClr val="0070C0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985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11883</TotalTime>
  <Words>1115</Words>
  <Application>Microsoft Office PowerPoint</Application>
  <PresentationFormat>画面に合わせる (4:3)</PresentationFormat>
  <Paragraphs>354</Paragraphs>
  <Slides>82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82</vt:i4>
      </vt:variant>
    </vt:vector>
  </HeadingPairs>
  <TitlesOfParts>
    <vt:vector size="87" baseType="lpstr">
      <vt:lpstr>ＭＳ Ｐゴシック</vt:lpstr>
      <vt:lpstr>うずらフォント</vt:lpstr>
      <vt:lpstr>Arial</vt:lpstr>
      <vt:lpstr>Calibri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換気について</vt:lpstr>
      <vt:lpstr>三菱電機ＨＰより引用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エアコンについて</vt:lpstr>
      <vt:lpstr>　換気扇について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基本は天窓２０ｃｍ　対角線４０ｃｍ</vt:lpstr>
      <vt:lpstr>PowerPoint プレゼンテーション</vt:lpstr>
      <vt:lpstr>PowerPoint プレゼンテーション</vt:lpstr>
      <vt:lpstr>気流を作る</vt:lpstr>
      <vt:lpstr>PowerPoint プレゼンテーション</vt:lpstr>
      <vt:lpstr>PowerPoint プレゼンテーション</vt:lpstr>
      <vt:lpstr>PowerPoint プレゼンテーション</vt:lpstr>
      <vt:lpstr>　換気不足の実例</vt:lpstr>
      <vt:lpstr>　換気不足の実例</vt:lpstr>
      <vt:lpstr>　換気不足の実例</vt:lpstr>
      <vt:lpstr>　換気不足の実例</vt:lpstr>
      <vt:lpstr>　換気不足の実例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換気回数とは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検索すると いっぱい消毒方法 出てくるやん</vt:lpstr>
      <vt:lpstr>PowerPoint プレゼンテーション</vt:lpstr>
      <vt:lpstr>広島県薬剤師会　「学校での消毒」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拭き取る場所の確認</vt:lpstr>
      <vt:lpstr>人が「触れる」部分</vt:lpstr>
      <vt:lpstr>人が「触れる」部分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Ｑ＆Ａ</vt:lpstr>
      <vt:lpstr>PowerPoint プレゼンテーション</vt:lpstr>
      <vt:lpstr>　Ｑ＆Ａ</vt:lpstr>
      <vt:lpstr>PowerPoint プレゼンテーション</vt:lpstr>
      <vt:lpstr>　Ｑ＆Ａ</vt:lpstr>
      <vt:lpstr>　Ｑ＆Ａ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この章のまとめ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tappie</dc:creator>
  <cp:lastModifiedBy>tahara koichi</cp:lastModifiedBy>
  <cp:revision>661</cp:revision>
  <dcterms:created xsi:type="dcterms:W3CDTF">2018-09-10T05:34:30Z</dcterms:created>
  <dcterms:modified xsi:type="dcterms:W3CDTF">2020-11-01T16:54:52Z</dcterms:modified>
</cp:coreProperties>
</file>