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1427" r:id="rId2"/>
    <p:sldId id="1712" r:id="rId3"/>
    <p:sldId id="1713" r:id="rId4"/>
    <p:sldId id="1767" r:id="rId5"/>
    <p:sldId id="1770" r:id="rId6"/>
    <p:sldId id="1780" r:id="rId7"/>
    <p:sldId id="1781" r:id="rId8"/>
    <p:sldId id="1782" r:id="rId9"/>
    <p:sldId id="1783" r:id="rId10"/>
    <p:sldId id="1784" r:id="rId11"/>
    <p:sldId id="1785" r:id="rId12"/>
    <p:sldId id="1786" r:id="rId13"/>
    <p:sldId id="1787" r:id="rId14"/>
    <p:sldId id="1714" r:id="rId15"/>
    <p:sldId id="1345" r:id="rId16"/>
    <p:sldId id="1346" r:id="rId17"/>
    <p:sldId id="1348" r:id="rId18"/>
    <p:sldId id="1349" r:id="rId19"/>
    <p:sldId id="1350" r:id="rId20"/>
    <p:sldId id="1351" r:id="rId21"/>
    <p:sldId id="1352" r:id="rId22"/>
    <p:sldId id="1353" r:id="rId23"/>
    <p:sldId id="1354" r:id="rId24"/>
    <p:sldId id="1355" r:id="rId25"/>
    <p:sldId id="1356" r:id="rId26"/>
    <p:sldId id="1357" r:id="rId27"/>
    <p:sldId id="1477" r:id="rId28"/>
    <p:sldId id="1359" r:id="rId29"/>
    <p:sldId id="1360" r:id="rId30"/>
    <p:sldId id="1361" r:id="rId31"/>
    <p:sldId id="1362" r:id="rId32"/>
    <p:sldId id="1575" r:id="rId33"/>
    <p:sldId id="1576" r:id="rId34"/>
    <p:sldId id="1661" r:id="rId35"/>
    <p:sldId id="1664" r:id="rId36"/>
    <p:sldId id="1577" r:id="rId37"/>
    <p:sldId id="1578" r:id="rId38"/>
    <p:sldId id="1559" r:id="rId39"/>
    <p:sldId id="1560" r:id="rId40"/>
    <p:sldId id="1363" r:id="rId41"/>
    <p:sldId id="1364" r:id="rId42"/>
    <p:sldId id="1365" r:id="rId43"/>
    <p:sldId id="1366" r:id="rId4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CCFF"/>
    <a:srgbClr val="CCFFFF"/>
    <a:srgbClr val="00FF00"/>
    <a:srgbClr val="FF3300"/>
    <a:srgbClr val="66FF66"/>
    <a:srgbClr val="00CC99"/>
    <a:srgbClr val="FF993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383" autoAdjust="0"/>
    <p:restoredTop sz="91304" autoAdjust="0"/>
  </p:normalViewPr>
  <p:slideViewPr>
    <p:cSldViewPr>
      <p:cViewPr varScale="1">
        <p:scale>
          <a:sx n="64" d="100"/>
          <a:sy n="64" d="100"/>
        </p:scale>
        <p:origin x="11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2E2E0-6128-4B57-9DFE-BDA39C658121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A89A5-D221-4304-841B-CE20207F94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80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7475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1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33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50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47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90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854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151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33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81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04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1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67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2843808" y="116632"/>
            <a:ext cx="6789753" cy="61206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28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323528" y="260648"/>
            <a:ext cx="8496944" cy="3930770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chemeClr val="bg1"/>
                </a:solidFill>
              </a:rPr>
              <a:t>奈良県薬剤師会学校薬剤師部会</a:t>
            </a:r>
            <a:endParaRPr lang="en-US" altLang="ja-JP" sz="4000" dirty="0" smtClean="0">
              <a:solidFill>
                <a:schemeClr val="bg1"/>
              </a:solidFill>
            </a:endParaRPr>
          </a:p>
          <a:p>
            <a:r>
              <a:rPr lang="ja-JP" altLang="en-US" sz="4000" dirty="0" smtClean="0">
                <a:solidFill>
                  <a:schemeClr val="bg1"/>
                </a:solidFill>
              </a:rPr>
              <a:t>第１回研修会</a:t>
            </a:r>
            <a:endParaRPr lang="en-US" altLang="ja-JP" sz="4000" dirty="0" smtClean="0">
              <a:solidFill>
                <a:schemeClr val="bg1"/>
              </a:solidFill>
            </a:endParaRPr>
          </a:p>
          <a:p>
            <a:r>
              <a:rPr lang="ja-JP" altLang="en-US" sz="1200" dirty="0" smtClean="0">
                <a:solidFill>
                  <a:schemeClr val="bg1"/>
                </a:solidFill>
              </a:rPr>
              <a:t>　</a:t>
            </a:r>
            <a:endParaRPr lang="en-US" altLang="ja-JP" sz="1200" dirty="0" smtClean="0">
              <a:solidFill>
                <a:schemeClr val="bg1"/>
              </a:solidFill>
            </a:endParaRPr>
          </a:p>
          <a:p>
            <a:r>
              <a:rPr lang="ja-JP" altLang="en-US" sz="4000" dirty="0" smtClean="0">
                <a:solidFill>
                  <a:schemeClr val="bg1"/>
                </a:solidFill>
              </a:rPr>
              <a:t>コロナ禍における学校薬剤師活動</a:t>
            </a:r>
            <a:endParaRPr lang="en-US" altLang="ja-JP" sz="4000" dirty="0" smtClean="0">
              <a:solidFill>
                <a:schemeClr val="bg1"/>
              </a:solidFill>
            </a:endParaRPr>
          </a:p>
          <a:p>
            <a:r>
              <a:rPr lang="ja-JP" altLang="en-US" sz="1200" dirty="0" smtClean="0">
                <a:solidFill>
                  <a:schemeClr val="bg1"/>
                </a:solidFill>
              </a:rPr>
              <a:t>　</a:t>
            </a:r>
            <a:endParaRPr lang="en-US" altLang="ja-JP" sz="1200" dirty="0" smtClean="0">
              <a:solidFill>
                <a:schemeClr val="bg1"/>
              </a:solidFill>
            </a:endParaRPr>
          </a:p>
          <a:p>
            <a:r>
              <a:rPr lang="ja-JP" altLang="en-US" sz="3200" dirty="0" smtClean="0">
                <a:solidFill>
                  <a:srgbClr val="FFC000"/>
                </a:solidFill>
              </a:rPr>
              <a:t>新しい生活様式の解説と学術ﾌｫｰﾗﾑ伝達講習</a:t>
            </a:r>
            <a:r>
              <a:rPr lang="ja-JP" altLang="en-US" sz="2000" dirty="0" smtClean="0">
                <a:solidFill>
                  <a:schemeClr val="bg1"/>
                </a:solidFill>
              </a:rPr>
              <a:t>　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r>
              <a:rPr lang="ja-JP" altLang="en-US" sz="1200" dirty="0">
                <a:solidFill>
                  <a:schemeClr val="bg1"/>
                </a:solidFill>
              </a:rPr>
              <a:t>　</a:t>
            </a:r>
            <a:endParaRPr lang="en-US" altLang="ja-JP" sz="1200" dirty="0">
              <a:solidFill>
                <a:schemeClr val="bg1"/>
              </a:solidFill>
            </a:endParaRPr>
          </a:p>
          <a:p>
            <a:r>
              <a:rPr lang="ja-JP" altLang="en-US" sz="1200" i="1" dirty="0" smtClean="0">
                <a:solidFill>
                  <a:schemeClr val="bg1"/>
                </a:solidFill>
              </a:rPr>
              <a:t>　　　　　　　　　</a:t>
            </a:r>
            <a:r>
              <a:rPr lang="en-US" altLang="ja-JP" sz="2000" i="1" dirty="0" smtClean="0">
                <a:solidFill>
                  <a:schemeClr val="bg1"/>
                </a:solidFill>
              </a:rPr>
              <a:t>Start 13:00-16:30                 2020.11.1 and 29</a:t>
            </a:r>
            <a:r>
              <a:rPr lang="ja-JP" altLang="en-US" sz="2000" dirty="0" smtClean="0">
                <a:solidFill>
                  <a:schemeClr val="bg1"/>
                </a:solidFill>
              </a:rPr>
              <a:t>　　田原宏一</a:t>
            </a:r>
            <a:endParaRPr lang="en-US" altLang="ja-JP" sz="2000" dirty="0" smtClean="0">
              <a:solidFill>
                <a:schemeClr val="bg1"/>
              </a:solidFill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323528" y="4293096"/>
            <a:ext cx="8496944" cy="2232248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</a:rPr>
              <a:t>新しい生活様式における学校の衛生管理</a:t>
            </a:r>
            <a:endParaRPr lang="en-US" altLang="ja-JP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ja-JP" sz="3200" dirty="0" smtClean="0">
                <a:solidFill>
                  <a:schemeClr val="tx2">
                    <a:lumMod val="75000"/>
                  </a:schemeClr>
                </a:solidFill>
              </a:rPr>
              <a:t>You tube</a:t>
            </a:r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</a:rPr>
              <a:t>　（環境消毒編）　の解説</a:t>
            </a:r>
            <a:endParaRPr lang="en-US" altLang="ja-JP" sz="32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4013" t="19201" r="25588" b="13601"/>
          <a:stretch/>
        </p:blipFill>
        <p:spPr>
          <a:xfrm>
            <a:off x="179512" y="56592"/>
            <a:ext cx="8817024" cy="6612768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611560" y="1700808"/>
            <a:ext cx="374441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611560" y="3861048"/>
            <a:ext cx="482453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395536" y="4452881"/>
            <a:ext cx="3392895" cy="848327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277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8738" t="16859" r="30312" b="12201"/>
          <a:stretch/>
        </p:blipFill>
        <p:spPr>
          <a:xfrm>
            <a:off x="971600" y="121703"/>
            <a:ext cx="6912768" cy="6736297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043608" y="116632"/>
            <a:ext cx="2952328" cy="1080120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043608" y="2060848"/>
            <a:ext cx="2952328" cy="1296144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043608" y="5085184"/>
            <a:ext cx="3600400" cy="720080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067944" y="4273823"/>
            <a:ext cx="3499386" cy="490462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16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8457" t="10800" r="31550" b="46901"/>
          <a:stretch/>
        </p:blipFill>
        <p:spPr>
          <a:xfrm>
            <a:off x="179511" y="116632"/>
            <a:ext cx="8835535" cy="5256584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66326" y="116631"/>
            <a:ext cx="8282137" cy="57606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131840" y="875258"/>
            <a:ext cx="5616623" cy="57606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131840" y="2132855"/>
            <a:ext cx="5616623" cy="792089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131840" y="4437111"/>
            <a:ext cx="5616623" cy="864097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131840" y="2924944"/>
            <a:ext cx="5616623" cy="576065"/>
          </a:xfrm>
          <a:prstGeom prst="rect">
            <a:avLst/>
          </a:prstGeom>
          <a:solidFill>
            <a:srgbClr val="FF0000">
              <a:alpha val="20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131840" y="3645023"/>
            <a:ext cx="5616623" cy="576065"/>
          </a:xfrm>
          <a:prstGeom prst="rect">
            <a:avLst/>
          </a:prstGeom>
          <a:solidFill>
            <a:srgbClr val="FF0000">
              <a:alpha val="20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4848" y="4207694"/>
            <a:ext cx="8517632" cy="2533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400" dirty="0" smtClean="0"/>
              <a:t>使用方法、有効塩素濃度</a:t>
            </a:r>
            <a:endParaRPr kumimoji="1" lang="en-US" altLang="ja-JP" sz="4400" dirty="0" smtClean="0"/>
          </a:p>
          <a:p>
            <a:pPr marL="0" indent="0">
              <a:buNone/>
            </a:pPr>
            <a:r>
              <a:rPr kumimoji="1" lang="ja-JP" altLang="en-US" sz="4400" dirty="0" smtClean="0"/>
              <a:t>使用期限　などをしっかり確認</a:t>
            </a:r>
            <a:endParaRPr kumimoji="1" lang="ja-JP" altLang="en-US" sz="4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8457" t="55799" r="31610" b="13602"/>
          <a:stretch/>
        </p:blipFill>
        <p:spPr>
          <a:xfrm>
            <a:off x="-108520" y="0"/>
            <a:ext cx="9124690" cy="3933056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74848" y="4207694"/>
            <a:ext cx="7293496" cy="1597570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53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000" dirty="0" smtClean="0"/>
              <a:t>現在、奈良県は「レベル１」</a:t>
            </a:r>
            <a:endParaRPr kumimoji="1" lang="ja-JP" altLang="en-US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5350" t="19201" r="15350" b="16400"/>
          <a:stretch/>
        </p:blipFill>
        <p:spPr>
          <a:xfrm>
            <a:off x="-36512" y="274638"/>
            <a:ext cx="9091060" cy="502657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79512" y="4375449"/>
            <a:ext cx="8784976" cy="85375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95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85725"/>
            <a:ext cx="8928992" cy="732384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※2020.4</a:t>
            </a:r>
            <a:r>
              <a:rPr lang="ja-JP" altLang="en-US" sz="3600" dirty="0" smtClean="0"/>
              <a:t>月段階の内容　常に</a:t>
            </a:r>
            <a:r>
              <a:rPr lang="en-US" altLang="ja-JP" sz="3600" dirty="0" smtClean="0"/>
              <a:t>update</a:t>
            </a:r>
            <a:r>
              <a:rPr lang="ja-JP" altLang="en-US" sz="3600" dirty="0" smtClean="0"/>
              <a:t>を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日本薬剤師会学校薬剤師部会　学術ＷＧ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20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１日１回以上　　　人の口に入るリスクを下げる</a:t>
            </a:r>
            <a:endParaRPr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1691680" y="3212976"/>
            <a:ext cx="194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29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6039891"/>
            <a:ext cx="8928992" cy="77348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>
              <a:buNone/>
            </a:pPr>
            <a:r>
              <a:rPr kumimoji="1" lang="ja-JP" altLang="en-US" dirty="0" smtClean="0"/>
              <a:t>現時点では次亜塩素酸水は推奨しません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4067944" y="116632"/>
            <a:ext cx="4680520" cy="576064"/>
          </a:xfrm>
          <a:prstGeom prst="roundRect">
            <a:avLst>
              <a:gd name="adj" fmla="val 27919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消毒用エタノール</a:t>
            </a:r>
            <a:endParaRPr kumimoji="1" lang="ja-JP" altLang="en-US" sz="3600" dirty="0"/>
          </a:p>
        </p:txBody>
      </p:sp>
      <p:sp>
        <p:nvSpPr>
          <p:cNvPr id="8" name="角丸四角形 7"/>
          <p:cNvSpPr/>
          <p:nvPr/>
        </p:nvSpPr>
        <p:spPr>
          <a:xfrm>
            <a:off x="4067944" y="764704"/>
            <a:ext cx="4680520" cy="576064"/>
          </a:xfrm>
          <a:prstGeom prst="roundRect">
            <a:avLst>
              <a:gd name="adj" fmla="val 27919"/>
            </a:avLst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次亜塩素酸ナトリウム</a:t>
            </a:r>
            <a:endParaRPr kumimoji="1" lang="ja-JP" altLang="en-US" sz="3600" dirty="0"/>
          </a:p>
        </p:txBody>
      </p:sp>
      <p:sp>
        <p:nvSpPr>
          <p:cNvPr id="9" name="角丸四角形 8"/>
          <p:cNvSpPr/>
          <p:nvPr/>
        </p:nvSpPr>
        <p:spPr>
          <a:xfrm>
            <a:off x="4067944" y="1412776"/>
            <a:ext cx="4680520" cy="576064"/>
          </a:xfrm>
          <a:prstGeom prst="roundRect">
            <a:avLst>
              <a:gd name="adj" fmla="val 27919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界面活性剤入</a:t>
            </a:r>
            <a:r>
              <a:rPr kumimoji="1" lang="ja-JP" altLang="en-US" sz="3600" dirty="0" smtClean="0"/>
              <a:t>家庭用洗剤</a:t>
            </a:r>
            <a:endParaRPr kumimoji="1" lang="en-US" altLang="ja-JP" sz="3600" dirty="0" smtClean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1691680" y="5445224"/>
            <a:ext cx="66247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7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使用時は換気を心がけて下さい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987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希釈時換気、材質確認！使えないものがあります</a:t>
            </a:r>
            <a:endParaRPr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3419872" y="3284984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6012160" y="3284984"/>
            <a:ext cx="2520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1691680" y="3645024"/>
            <a:ext cx="64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1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4563" t="16401" r="66243" b="60211"/>
          <a:stretch/>
        </p:blipFill>
        <p:spPr>
          <a:xfrm>
            <a:off x="31032" y="116632"/>
            <a:ext cx="4036911" cy="276709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2560" t="47855" r="21650" b="10801"/>
          <a:stretch/>
        </p:blipFill>
        <p:spPr>
          <a:xfrm>
            <a:off x="93731" y="2204864"/>
            <a:ext cx="8916819" cy="3717032"/>
          </a:xfrm>
          <a:prstGeom prst="rect">
            <a:avLst/>
          </a:prstGeom>
        </p:spPr>
      </p:pic>
      <p:sp>
        <p:nvSpPr>
          <p:cNvPr id="6" name="四角形吹き出し 5"/>
          <p:cNvSpPr/>
          <p:nvPr/>
        </p:nvSpPr>
        <p:spPr>
          <a:xfrm>
            <a:off x="251520" y="5229200"/>
            <a:ext cx="2736304" cy="1008112"/>
          </a:xfrm>
          <a:prstGeom prst="wedgeRectCallout">
            <a:avLst>
              <a:gd name="adj1" fmla="val 59462"/>
              <a:gd name="adj2" fmla="val -2228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rgbClr val="FF0000"/>
                </a:solidFill>
              </a:rPr>
              <a:t>最新バージョン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800" dirty="0" smtClean="0">
                <a:solidFill>
                  <a:srgbClr val="FF0000"/>
                </a:solidFill>
              </a:rPr>
              <a:t>の確認を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3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メタノール</a:t>
            </a:r>
            <a:r>
              <a:rPr lang="en-US" altLang="ja-JP" dirty="0" smtClean="0"/>
              <a:t>×</a:t>
            </a:r>
            <a:r>
              <a:rPr lang="ja-JP" altLang="en-US" dirty="0" smtClean="0"/>
              <a:t>　　学校では使用しない！</a:t>
            </a:r>
            <a:endParaRPr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1691680" y="4725144"/>
            <a:ext cx="4032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58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手指消毒以外なら、イソプロも使用可</a:t>
            </a:r>
            <a:endParaRPr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3707904" y="5085184"/>
            <a:ext cx="3240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6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次亜塩素ナトリウムの使用も安価で有効</a:t>
            </a:r>
            <a:endParaRPr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4860032" y="2852936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0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次亜塩素ナトリウムは主に物の消毒に使用</a:t>
            </a:r>
            <a:endParaRPr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1691680" y="4005064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6228184" y="3645024"/>
            <a:ext cx="64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58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ペーパータオルに触れると効果が半減を考慮</a:t>
            </a:r>
            <a:endParaRPr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3563888" y="4725144"/>
            <a:ext cx="2736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907704" y="5445224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051720" y="4005064"/>
            <a:ext cx="3888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32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各社ＨＰを参照ください</a:t>
            </a:r>
            <a:endParaRPr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1619672" y="2492896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9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14962" t="18200" r="45664" b="11801"/>
          <a:stretch/>
        </p:blipFill>
        <p:spPr>
          <a:xfrm>
            <a:off x="179512" y="20931"/>
            <a:ext cx="6768752" cy="676875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788" t="11200" r="83462" b="74800"/>
          <a:stretch/>
        </p:blipFill>
        <p:spPr>
          <a:xfrm>
            <a:off x="6948264" y="48758"/>
            <a:ext cx="1919594" cy="95979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156176" y="6209928"/>
            <a:ext cx="295232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dirty="0" smtClean="0">
                <a:solidFill>
                  <a:sysClr val="windowText" lastClr="000000"/>
                </a:solidFill>
              </a:rPr>
              <a:t>花王公式ＨＰ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4962" t="36230" r="45664" b="38451"/>
          <a:stretch/>
        </p:blipFill>
        <p:spPr>
          <a:xfrm>
            <a:off x="-36512" y="1803568"/>
            <a:ext cx="9200031" cy="3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基本は用時調製　　混ぜる</a:t>
            </a:r>
            <a:r>
              <a:rPr lang="ja-JP" altLang="en-US" dirty="0" err="1" smtClean="0"/>
              <a:t>な</a:t>
            </a:r>
            <a:r>
              <a:rPr lang="ja-JP" altLang="en-US" dirty="0" smtClean="0"/>
              <a:t>危険</a:t>
            </a:r>
            <a:endParaRPr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3419872" y="3284984"/>
            <a:ext cx="64807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691680" y="3573016"/>
            <a:ext cx="3816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411760" y="5445224"/>
            <a:ext cx="3096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9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清拭→水拭き　　　噴霧はしないこと　</a:t>
            </a:r>
            <a:endParaRPr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107504" y="116632"/>
            <a:ext cx="8928992" cy="1224136"/>
          </a:xfrm>
          <a:prstGeom prst="roundRect">
            <a:avLst>
              <a:gd name="adj" fmla="val 27919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dirty="0" smtClean="0"/>
              <a:t>消毒用エタノール　　　</a:t>
            </a:r>
            <a:r>
              <a:rPr lang="ja-JP" altLang="en-US" sz="3600" dirty="0" smtClean="0"/>
              <a:t>：水拭き不要</a:t>
            </a:r>
            <a:endParaRPr kumimoji="1" lang="en-US" altLang="ja-JP" sz="3600" dirty="0"/>
          </a:p>
          <a:p>
            <a:r>
              <a:rPr lang="ja-JP" altLang="en-US" sz="3600" dirty="0" smtClean="0">
                <a:solidFill>
                  <a:srgbClr val="FFC000"/>
                </a:solidFill>
              </a:rPr>
              <a:t>次亜塩素酸ナトリウム</a:t>
            </a:r>
            <a:r>
              <a:rPr lang="ja-JP" altLang="en-US" dirty="0" smtClean="0">
                <a:solidFill>
                  <a:srgbClr val="FFC000"/>
                </a:solidFill>
              </a:rPr>
              <a:t> </a:t>
            </a:r>
            <a:r>
              <a:rPr lang="ja-JP" altLang="en-US" sz="3600" dirty="0" smtClean="0"/>
              <a:t>：水拭き</a:t>
            </a:r>
            <a:r>
              <a:rPr lang="ja-JP" altLang="en-US" sz="3600" dirty="0" smtClean="0">
                <a:solidFill>
                  <a:srgbClr val="FFC000"/>
                </a:solidFill>
              </a:rPr>
              <a:t>必要</a:t>
            </a:r>
            <a:endParaRPr kumimoji="1" lang="en-US" altLang="ja-JP" sz="3600" dirty="0" smtClean="0">
              <a:solidFill>
                <a:srgbClr val="FFC000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1691680" y="3573016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4572000" y="3573016"/>
            <a:ext cx="3024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691680" y="3933056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角丸四角形 12"/>
          <p:cNvSpPr/>
          <p:nvPr/>
        </p:nvSpPr>
        <p:spPr>
          <a:xfrm>
            <a:off x="251520" y="5445224"/>
            <a:ext cx="7488832" cy="720080"/>
          </a:xfrm>
          <a:prstGeom prst="roundRect">
            <a:avLst>
              <a:gd name="adj" fmla="val 27919"/>
            </a:avLst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solidFill>
                  <a:srgbClr val="C00000"/>
                </a:solidFill>
              </a:rPr>
              <a:t>泡ハイターは空中噴霧ではない！</a:t>
            </a:r>
            <a:endParaRPr kumimoji="1" lang="en-US" altLang="ja-JP" sz="3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4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926" t="45800" r="16139" b="27600"/>
          <a:stretch/>
        </p:blipFill>
        <p:spPr>
          <a:xfrm>
            <a:off x="-1" y="404664"/>
            <a:ext cx="9019949" cy="2016224"/>
          </a:xfrm>
          <a:prstGeom prst="rect">
            <a:avLst/>
          </a:prstGeom>
        </p:spPr>
      </p:pic>
      <p:sp>
        <p:nvSpPr>
          <p:cNvPr id="3" name="四角形吹き出し 2"/>
          <p:cNvSpPr/>
          <p:nvPr/>
        </p:nvSpPr>
        <p:spPr>
          <a:xfrm>
            <a:off x="179512" y="2636912"/>
            <a:ext cx="8712968" cy="3816423"/>
          </a:xfrm>
          <a:prstGeom prst="wedgeRectCallout">
            <a:avLst>
              <a:gd name="adj1" fmla="val 3032"/>
              <a:gd name="adj2" fmla="val -6632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>
                <a:solidFill>
                  <a:srgbClr val="FF0000"/>
                </a:solidFill>
              </a:rPr>
              <a:t>どんなに感染症対策を行っても</a:t>
            </a:r>
            <a:endParaRPr kumimoji="1" lang="en-US" altLang="ja-JP" sz="4000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4000" dirty="0" smtClean="0">
                <a:solidFill>
                  <a:srgbClr val="FF0000"/>
                </a:solidFill>
              </a:rPr>
              <a:t>感染</a:t>
            </a:r>
            <a:r>
              <a:rPr lang="ja-JP" altLang="en-US" sz="4000" dirty="0">
                <a:solidFill>
                  <a:srgbClr val="FF0000"/>
                </a:solidFill>
              </a:rPr>
              <a:t>リスク</a:t>
            </a:r>
            <a:r>
              <a:rPr lang="ja-JP" altLang="en-US" sz="4000" dirty="0" smtClean="0">
                <a:solidFill>
                  <a:srgbClr val="FF0000"/>
                </a:solidFill>
              </a:rPr>
              <a:t>をゼロにする事は出来ない</a:t>
            </a:r>
            <a:endParaRPr lang="en-US" altLang="ja-JP" sz="4000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　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4000" dirty="0" smtClean="0">
                <a:solidFill>
                  <a:schemeClr val="tx1"/>
                </a:solidFill>
              </a:rPr>
              <a:t>という事実を前提として</a:t>
            </a:r>
            <a:endParaRPr kumimoji="1" lang="en-US" altLang="ja-JP" sz="40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</a:rPr>
              <a:t>　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4000" dirty="0" smtClean="0">
                <a:solidFill>
                  <a:srgbClr val="FF0000"/>
                </a:solidFill>
              </a:rPr>
              <a:t>学校医・学校薬剤師等と連携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「家庭用洗剤」　先ずはあるもので代用して下さい</a:t>
            </a:r>
            <a:endParaRPr lang="ja-JP" altLang="en-US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94925" y="20104"/>
            <a:ext cx="8928992" cy="77348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新型コロナウイルスに有効な界面活性剤</a:t>
            </a:r>
            <a:endParaRPr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46188" y="5517232"/>
            <a:ext cx="8990308" cy="576064"/>
          </a:xfrm>
          <a:prstGeom prst="roundRect">
            <a:avLst>
              <a:gd name="adj" fmla="val 2256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花王バスマジックリン　</a:t>
            </a:r>
            <a:r>
              <a:rPr lang="en-US" altLang="ja-JP" sz="3200" dirty="0" smtClean="0"/>
              <a:t>LION</a:t>
            </a:r>
            <a:r>
              <a:rPr lang="ja-JP" altLang="en-US" sz="3200" dirty="0" smtClean="0"/>
              <a:t>おふろのルック　など</a:t>
            </a:r>
            <a:endParaRPr kumimoji="1" lang="ja-JP" altLang="en-US" sz="3200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2411760" y="2492896"/>
            <a:ext cx="24482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4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0625" t="15001" r="12988" b="9400"/>
          <a:stretch/>
        </p:blipFill>
        <p:spPr>
          <a:xfrm>
            <a:off x="-1" y="0"/>
            <a:ext cx="9134497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4801" t="17801" r="23225" b="9400"/>
          <a:stretch/>
        </p:blipFill>
        <p:spPr>
          <a:xfrm>
            <a:off x="179512" y="94504"/>
            <a:ext cx="8507288" cy="670271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755576" y="3789040"/>
            <a:ext cx="1656184" cy="21602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732240" y="3933056"/>
            <a:ext cx="864096" cy="20162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2339752" y="908720"/>
            <a:ext cx="432048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421950" y="2780928"/>
            <a:ext cx="357398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452320" y="2492896"/>
            <a:ext cx="106691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9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30080" t="54799" r="61561" b="18610"/>
          <a:stretch/>
        </p:blipFill>
        <p:spPr>
          <a:xfrm>
            <a:off x="179512" y="105079"/>
            <a:ext cx="3744416" cy="670053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63792" t="65146" r="29609" b="19088"/>
          <a:stretch/>
        </p:blipFill>
        <p:spPr>
          <a:xfrm>
            <a:off x="3419872" y="2708920"/>
            <a:ext cx="2965661" cy="3985862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76056" y="116632"/>
            <a:ext cx="4824536" cy="24814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遮光ボトルで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管理していても２週で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６０ｐｐｍ→４０ｐｐｍ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に下がる</a:t>
            </a:r>
            <a:endParaRPr kumimoji="1" lang="ja-JP" altLang="en-US" dirty="0"/>
          </a:p>
        </p:txBody>
      </p:sp>
      <p:sp>
        <p:nvSpPr>
          <p:cNvPr id="6" name="右矢印 5"/>
          <p:cNvSpPr/>
          <p:nvPr/>
        </p:nvSpPr>
        <p:spPr>
          <a:xfrm rot="2260711">
            <a:off x="3158380" y="2003605"/>
            <a:ext cx="2306176" cy="40245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6313525" y="2636912"/>
            <a:ext cx="2578955" cy="3913854"/>
          </a:xfrm>
          <a:prstGeom prst="roundRect">
            <a:avLst>
              <a:gd name="adj" fmla="val 9935"/>
            </a:avLst>
          </a:prstGeom>
          <a:solidFill>
            <a:schemeClr val="tx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製造日</a:t>
            </a:r>
            <a:endParaRPr kumimoji="1" lang="en-US" altLang="ja-JP" sz="3200" dirty="0" smtClean="0"/>
          </a:p>
          <a:p>
            <a:pPr algn="ctr"/>
            <a:r>
              <a:rPr kumimoji="1" lang="ja-JP" altLang="en-US" sz="3200" dirty="0" smtClean="0"/>
              <a:t>使用期限が</a:t>
            </a:r>
            <a:endParaRPr kumimoji="1" lang="en-US" altLang="ja-JP" sz="3200" dirty="0" smtClean="0"/>
          </a:p>
          <a:p>
            <a:pPr algn="ctr"/>
            <a:r>
              <a:rPr lang="ja-JP" altLang="en-US" sz="3200" dirty="0" smtClean="0"/>
              <a:t>ない製品は</a:t>
            </a:r>
            <a:endParaRPr lang="en-US" altLang="ja-JP" sz="3200" dirty="0"/>
          </a:p>
          <a:p>
            <a:pPr algn="ctr"/>
            <a:r>
              <a:rPr kumimoji="1" lang="ja-JP" altLang="en-US" sz="3200" dirty="0" smtClean="0"/>
              <a:t>要</a:t>
            </a:r>
            <a:r>
              <a:rPr lang="ja-JP" altLang="en-US" sz="3200" dirty="0" smtClean="0"/>
              <a:t>注意</a:t>
            </a:r>
            <a:endParaRPr lang="en-US" altLang="ja-JP" sz="3200" dirty="0" smtClean="0"/>
          </a:p>
          <a:p>
            <a:pPr algn="ctr"/>
            <a:r>
              <a:rPr lang="ja-JP" altLang="en-US" sz="1200" dirty="0" smtClean="0"/>
              <a:t>　</a:t>
            </a:r>
            <a:endParaRPr lang="en-US" altLang="ja-JP" sz="1200" dirty="0"/>
          </a:p>
          <a:p>
            <a:pPr algn="ctr"/>
            <a:r>
              <a:rPr kumimoji="1" lang="ja-JP" altLang="en-US" sz="3200" dirty="0" smtClean="0"/>
              <a:t>正しく</a:t>
            </a:r>
            <a:endParaRPr kumimoji="1" lang="en-US" altLang="ja-JP" sz="3200" dirty="0" smtClean="0"/>
          </a:p>
          <a:p>
            <a:pPr algn="ctr"/>
            <a:r>
              <a:rPr lang="ja-JP" altLang="en-US" sz="3200" dirty="0"/>
              <a:t>判断</a:t>
            </a:r>
            <a:r>
              <a:rPr lang="ja-JP" altLang="en-US" sz="3200" dirty="0" smtClean="0"/>
              <a:t>する</a:t>
            </a:r>
            <a:endParaRPr lang="en-US" altLang="ja-JP" sz="3200" dirty="0" smtClean="0"/>
          </a:p>
          <a:p>
            <a:pPr algn="ctr"/>
            <a:r>
              <a:rPr kumimoji="1" lang="ja-JP" altLang="en-US" sz="3200" dirty="0"/>
              <a:t>知識</a:t>
            </a:r>
          </a:p>
        </p:txBody>
      </p:sp>
    </p:spTree>
    <p:extLst>
      <p:ext uri="{BB962C8B-B14F-4D97-AF65-F5344CB8AC3E}">
        <p14:creationId xmlns:p14="http://schemas.microsoft.com/office/powerpoint/2010/main" val="36642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24430" t="20111" r="24153" b="10713"/>
          <a:stretch/>
        </p:blipFill>
        <p:spPr>
          <a:xfrm>
            <a:off x="155399" y="77489"/>
            <a:ext cx="8829949" cy="66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2950" t="19378" r="24288" b="10623"/>
          <a:stretch/>
        </p:blipFill>
        <p:spPr>
          <a:xfrm>
            <a:off x="251520" y="116631"/>
            <a:ext cx="8793354" cy="65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4980126"/>
            <a:ext cx="8772876" cy="176124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結果</a:t>
            </a:r>
            <a:r>
              <a:rPr kumimoji="1" lang="en-US" altLang="ja-JP" dirty="0" smtClean="0"/>
              <a:t>】</a:t>
            </a:r>
            <a:r>
              <a:rPr kumimoji="1" lang="ja-JP" altLang="en-US" dirty="0" smtClean="0"/>
              <a:t>絶対使ってはいけないものでは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　 ありませんが、既存の消毒法に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　　　 とってかわるものではありません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3226" t="46041" r="24800" b="5199"/>
          <a:stretch/>
        </p:blipFill>
        <p:spPr>
          <a:xfrm>
            <a:off x="107504" y="163671"/>
            <a:ext cx="8916892" cy="470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3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9051" t="10801" r="35038" b="26200"/>
          <a:stretch/>
        </p:blipFill>
        <p:spPr>
          <a:xfrm>
            <a:off x="107503" y="116632"/>
            <a:ext cx="897539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9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4325" t="10800" r="72105" b="83674"/>
          <a:stretch/>
        </p:blipFill>
        <p:spPr>
          <a:xfrm>
            <a:off x="0" y="116632"/>
            <a:ext cx="6551712" cy="86409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7278" t="16404" r="35037" b="54200"/>
          <a:stretch/>
        </p:blipFill>
        <p:spPr>
          <a:xfrm>
            <a:off x="188494" y="1484784"/>
            <a:ext cx="8927568" cy="3095749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5868144" y="2204864"/>
            <a:ext cx="1368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5868144" y="2564904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467544" y="4077072"/>
            <a:ext cx="52565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123728" y="4437112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3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0313" t="27904" r="27163" b="43000"/>
          <a:stretch/>
        </p:blipFill>
        <p:spPr>
          <a:xfrm>
            <a:off x="9735" y="44624"/>
            <a:ext cx="9167703" cy="3528392"/>
          </a:xfrm>
          <a:prstGeom prst="rect">
            <a:avLst/>
          </a:prstGeom>
        </p:spPr>
      </p:pic>
      <p:sp>
        <p:nvSpPr>
          <p:cNvPr id="5" name="四角形吹き出し 4"/>
          <p:cNvSpPr/>
          <p:nvPr/>
        </p:nvSpPr>
        <p:spPr>
          <a:xfrm>
            <a:off x="3059832" y="3501008"/>
            <a:ext cx="5760640" cy="2088232"/>
          </a:xfrm>
          <a:prstGeom prst="wedgeRectCallout">
            <a:avLst>
              <a:gd name="adj1" fmla="val 5085"/>
              <a:gd name="adj2" fmla="val -7053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>
                <a:solidFill>
                  <a:srgbClr val="FF0000"/>
                </a:solidFill>
              </a:rPr>
              <a:t>座席配置の一例</a:t>
            </a:r>
            <a:endParaRPr lang="en-US" altLang="ja-JP" sz="4000" dirty="0">
              <a:solidFill>
                <a:srgbClr val="FF0000"/>
              </a:solidFill>
            </a:endParaRPr>
          </a:p>
          <a:p>
            <a:pPr algn="ctr"/>
            <a:r>
              <a:rPr lang="ja-JP" altLang="en-US" sz="4000" dirty="0" smtClean="0">
                <a:solidFill>
                  <a:srgbClr val="FF0000"/>
                </a:solidFill>
              </a:rPr>
              <a:t>これはあくまでも目安</a:t>
            </a:r>
            <a:endParaRPr lang="en-US" altLang="ja-JP" sz="4000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状況</a:t>
            </a:r>
            <a:r>
              <a:rPr lang="ja-JP" altLang="en-US" sz="4000" dirty="0" smtClean="0">
                <a:solidFill>
                  <a:srgbClr val="FF0000"/>
                </a:solidFill>
              </a:rPr>
              <a:t>に応じて柔軟に対応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6" name="四角形吹き出し 5"/>
          <p:cNvSpPr/>
          <p:nvPr/>
        </p:nvSpPr>
        <p:spPr>
          <a:xfrm>
            <a:off x="179512" y="3501008"/>
            <a:ext cx="2736304" cy="2088232"/>
          </a:xfrm>
          <a:prstGeom prst="wedgeRectCallout">
            <a:avLst>
              <a:gd name="adj1" fmla="val -19252"/>
              <a:gd name="adj2" fmla="val -33889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>
                <a:solidFill>
                  <a:srgbClr val="FF0000"/>
                </a:solidFill>
              </a:rPr>
              <a:t>この通りに</a:t>
            </a:r>
            <a:endParaRPr kumimoji="1" lang="en-US" altLang="ja-JP" sz="4000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4000" dirty="0" smtClean="0">
                <a:solidFill>
                  <a:srgbClr val="FF0000"/>
                </a:solidFill>
              </a:rPr>
              <a:t>する必要</a:t>
            </a:r>
            <a:endParaRPr lang="en-US" altLang="ja-JP" sz="4000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4000" dirty="0" smtClean="0">
                <a:solidFill>
                  <a:srgbClr val="FF0000"/>
                </a:solidFill>
              </a:rPr>
              <a:t>はない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149237" y="5733256"/>
            <a:ext cx="8671235" cy="936104"/>
          </a:xfrm>
          <a:prstGeom prst="wedgeRectCallout">
            <a:avLst>
              <a:gd name="adj1" fmla="val -19252"/>
              <a:gd name="adj2" fmla="val -33889"/>
            </a:avLst>
          </a:prstGeom>
          <a:solidFill>
            <a:srgbClr val="66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>
                <a:solidFill>
                  <a:srgbClr val="FF0000"/>
                </a:solidFill>
              </a:rPr>
              <a:t>何故</a:t>
            </a:r>
            <a:r>
              <a:rPr kumimoji="1" lang="ja-JP" altLang="en-US" sz="4000" dirty="0" smtClean="0">
                <a:solidFill>
                  <a:srgbClr val="FF0000"/>
                </a:solidFill>
              </a:rPr>
              <a:t>この様に考えた？　根拠、情報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0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4572000" y="2780928"/>
            <a:ext cx="3816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32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2195736" y="4581128"/>
            <a:ext cx="3816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3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「次亜塩素酸水」と称した類似品が多数</a:t>
            </a:r>
            <a:endParaRPr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3419872" y="5301208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1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0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3226" t="29000" r="24800" b="10800"/>
          <a:stretch/>
        </p:blipFill>
        <p:spPr>
          <a:xfrm>
            <a:off x="107504" y="188640"/>
            <a:ext cx="8952436" cy="5832648"/>
          </a:xfrm>
          <a:prstGeom prst="rect">
            <a:avLst/>
          </a:prstGeom>
        </p:spPr>
      </p:pic>
      <p:sp>
        <p:nvSpPr>
          <p:cNvPr id="5" name="四角形吹き出し 4"/>
          <p:cNvSpPr/>
          <p:nvPr/>
        </p:nvSpPr>
        <p:spPr>
          <a:xfrm>
            <a:off x="227238" y="1484784"/>
            <a:ext cx="8712968" cy="4781128"/>
          </a:xfrm>
          <a:prstGeom prst="wedgeRectCallout">
            <a:avLst>
              <a:gd name="adj1" fmla="val 3032"/>
              <a:gd name="adj2" fmla="val -6632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>
                <a:solidFill>
                  <a:srgbClr val="FF0000"/>
                </a:solidFill>
              </a:rPr>
              <a:t>水泳の授業</a:t>
            </a:r>
            <a:endParaRPr kumimoji="1" lang="en-US" altLang="ja-JP" sz="4000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4000" dirty="0" smtClean="0">
                <a:solidFill>
                  <a:srgbClr val="FF0000"/>
                </a:solidFill>
              </a:rPr>
              <a:t>しろともするなとも書かれていない</a:t>
            </a:r>
            <a:endParaRPr lang="en-US" altLang="ja-JP" sz="4000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4000" dirty="0" smtClean="0">
                <a:solidFill>
                  <a:schemeClr val="tx1"/>
                </a:solidFill>
              </a:rPr>
              <a:t>これを踏まえて適切に対応頂くよう</a:t>
            </a:r>
            <a:endParaRPr kumimoji="1" lang="en-US" altLang="ja-JP" sz="40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4000" dirty="0" smtClean="0">
                <a:solidFill>
                  <a:schemeClr val="tx1"/>
                </a:solidFill>
              </a:rPr>
              <a:t>お</a:t>
            </a:r>
            <a:r>
              <a:rPr lang="ja-JP" altLang="en-US" sz="4000" dirty="0">
                <a:solidFill>
                  <a:schemeClr val="tx1"/>
                </a:solidFill>
              </a:rPr>
              <a:t>願</a:t>
            </a:r>
            <a:r>
              <a:rPr lang="ja-JP" altLang="en-US" sz="4000" dirty="0" smtClean="0">
                <a:solidFill>
                  <a:schemeClr val="tx1"/>
                </a:solidFill>
              </a:rPr>
              <a:t>いします</a:t>
            </a:r>
            <a:endParaRPr lang="en-US" altLang="ja-JP" sz="40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4000" dirty="0" smtClean="0">
                <a:solidFill>
                  <a:schemeClr val="tx1"/>
                </a:solidFill>
              </a:rPr>
              <a:t>リスク対策を講じる必要があります</a:t>
            </a:r>
            <a:endParaRPr kumimoji="1" lang="en-US" altLang="ja-JP" sz="40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4000" dirty="0" smtClean="0">
                <a:solidFill>
                  <a:srgbClr val="FF0000"/>
                </a:solidFill>
              </a:rPr>
              <a:t>↓</a:t>
            </a:r>
            <a:endParaRPr lang="en-US" altLang="ja-JP" sz="4000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4000" dirty="0" smtClean="0">
                <a:solidFill>
                  <a:srgbClr val="FF0000"/>
                </a:solidFill>
              </a:rPr>
              <a:t>どうやって？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9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4013" t="17801" r="25588" b="13601"/>
          <a:stretch/>
        </p:blipFill>
        <p:spPr>
          <a:xfrm>
            <a:off x="127106" y="0"/>
            <a:ext cx="8957388" cy="68580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611560" y="1564703"/>
            <a:ext cx="432048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611560" y="2780928"/>
            <a:ext cx="770485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5724128" y="3717032"/>
            <a:ext cx="3168352" cy="1656184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10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4013" t="13601" r="25588" b="22000"/>
          <a:stretch/>
        </p:blipFill>
        <p:spPr>
          <a:xfrm>
            <a:off x="70465" y="116632"/>
            <a:ext cx="8978554" cy="645333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33468" y="680827"/>
            <a:ext cx="6874836" cy="1091989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611560" y="2564904"/>
            <a:ext cx="432048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755576" y="5445224"/>
            <a:ext cx="36004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1403648" y="5949280"/>
            <a:ext cx="728315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9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4013" t="19201" r="25588" b="23567"/>
          <a:stretch/>
        </p:blipFill>
        <p:spPr>
          <a:xfrm>
            <a:off x="35496" y="-55984"/>
            <a:ext cx="9063136" cy="578924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395536" y="1772816"/>
            <a:ext cx="316835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459025" y="2292641"/>
            <a:ext cx="4761047" cy="1856439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67544" y="4221088"/>
            <a:ext cx="4761047" cy="1856439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31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4013" t="17490" r="27163" b="15000"/>
          <a:stretch/>
        </p:blipFill>
        <p:spPr>
          <a:xfrm>
            <a:off x="251520" y="108631"/>
            <a:ext cx="8712968" cy="6776753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59025" y="60393"/>
            <a:ext cx="4761047" cy="1424391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59025" y="1572561"/>
            <a:ext cx="4761047" cy="848327"/>
          </a:xfrm>
          <a:prstGeom prst="rect">
            <a:avLst/>
          </a:prstGeom>
          <a:noFill/>
          <a:ln w="635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899592" y="4077072"/>
            <a:ext cx="345638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899592" y="4437112"/>
            <a:ext cx="432048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1115616" y="5301208"/>
            <a:ext cx="712879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33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F0"/>
        </a:solidFill>
        <a:ln>
          <a:solidFill>
            <a:srgbClr val="0070C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98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11882</TotalTime>
  <Words>294</Words>
  <Application>Microsoft Office PowerPoint</Application>
  <PresentationFormat>画面に合わせる (4:3)</PresentationFormat>
  <Paragraphs>77</Paragraphs>
  <Slides>43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47" baseType="lpstr">
      <vt:lpstr>ＭＳ Ｐゴシック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※2020.4月段階の内容　常にupdateを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tappie</dc:creator>
  <cp:lastModifiedBy>tahara koichi</cp:lastModifiedBy>
  <cp:revision>661</cp:revision>
  <dcterms:created xsi:type="dcterms:W3CDTF">2018-09-10T05:34:30Z</dcterms:created>
  <dcterms:modified xsi:type="dcterms:W3CDTF">2020-11-01T16:53:29Z</dcterms:modified>
</cp:coreProperties>
</file>